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2" r:id="rId2"/>
  </p:sldMasterIdLst>
  <p:notesMasterIdLst>
    <p:notesMasterId r:id="rId70"/>
  </p:notesMasterIdLst>
  <p:handoutMasterIdLst>
    <p:handoutMasterId r:id="rId71"/>
  </p:handoutMasterIdLst>
  <p:sldIdLst>
    <p:sldId id="371" r:id="rId3"/>
    <p:sldId id="373" r:id="rId4"/>
    <p:sldId id="375" r:id="rId5"/>
    <p:sldId id="374" r:id="rId6"/>
    <p:sldId id="383" r:id="rId7"/>
    <p:sldId id="309" r:id="rId8"/>
    <p:sldId id="377" r:id="rId9"/>
    <p:sldId id="312" r:id="rId10"/>
    <p:sldId id="321" r:id="rId11"/>
    <p:sldId id="322" r:id="rId12"/>
    <p:sldId id="323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63" r:id="rId22"/>
    <p:sldId id="366" r:id="rId23"/>
    <p:sldId id="386" r:id="rId24"/>
    <p:sldId id="387" r:id="rId25"/>
    <p:sldId id="384" r:id="rId26"/>
    <p:sldId id="385" r:id="rId27"/>
    <p:sldId id="388" r:id="rId28"/>
    <p:sldId id="345" r:id="rId29"/>
    <p:sldId id="348" r:id="rId30"/>
    <p:sldId id="349" r:id="rId31"/>
    <p:sldId id="370" r:id="rId32"/>
    <p:sldId id="337" r:id="rId33"/>
    <p:sldId id="336" r:id="rId34"/>
    <p:sldId id="354" r:id="rId35"/>
    <p:sldId id="358" r:id="rId36"/>
    <p:sldId id="359" r:id="rId37"/>
    <p:sldId id="360" r:id="rId38"/>
    <p:sldId id="355" r:id="rId39"/>
    <p:sldId id="311" r:id="rId40"/>
    <p:sldId id="362" r:id="rId41"/>
    <p:sldId id="365" r:id="rId42"/>
    <p:sldId id="378" r:id="rId43"/>
    <p:sldId id="379" r:id="rId44"/>
    <p:sldId id="317" r:id="rId45"/>
    <p:sldId id="339" r:id="rId46"/>
    <p:sldId id="340" r:id="rId47"/>
    <p:sldId id="341" r:id="rId48"/>
    <p:sldId id="318" r:id="rId49"/>
    <p:sldId id="350" r:id="rId50"/>
    <p:sldId id="391" r:id="rId51"/>
    <p:sldId id="389" r:id="rId52"/>
    <p:sldId id="393" r:id="rId53"/>
    <p:sldId id="403" r:id="rId54"/>
    <p:sldId id="394" r:id="rId55"/>
    <p:sldId id="398" r:id="rId56"/>
    <p:sldId id="400" r:id="rId57"/>
    <p:sldId id="401" r:id="rId58"/>
    <p:sldId id="399" r:id="rId59"/>
    <p:sldId id="402" r:id="rId60"/>
    <p:sldId id="396" r:id="rId61"/>
    <p:sldId id="397" r:id="rId62"/>
    <p:sldId id="390" r:id="rId63"/>
    <p:sldId id="392" r:id="rId64"/>
    <p:sldId id="405" r:id="rId65"/>
    <p:sldId id="406" r:id="rId66"/>
    <p:sldId id="319" r:id="rId67"/>
    <p:sldId id="404" r:id="rId68"/>
    <p:sldId id="325" r:id="rId69"/>
  </p:sldIdLst>
  <p:sldSz cx="10691813" cy="7556500"/>
  <p:notesSz cx="7559675" cy="106918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1pPr>
    <a:lvl2pPr marL="4318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2pPr>
    <a:lvl3pPr marL="6477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3pPr>
    <a:lvl4pPr marL="8636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4pPr>
    <a:lvl5pPr marL="10795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 autoAdjust="0"/>
    <p:restoredTop sz="94634" autoAdjust="0"/>
  </p:normalViewPr>
  <p:slideViewPr>
    <p:cSldViewPr>
      <p:cViewPr varScale="1">
        <p:scale>
          <a:sx n="73" d="100"/>
          <a:sy n="73" d="100"/>
        </p:scale>
        <p:origin x="-904" y="-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639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4CBDE-999C-F449-9D4E-E68BB83B099B}" type="datetimeFigureOut">
              <a:rPr lang="en-US" smtClean="0"/>
              <a:t>11/01/2013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855CB-7402-C140-83E3-8D9FFECB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42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29188" cy="369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8400" y="5086350"/>
            <a:ext cx="5221288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91895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charset="0"/>
        <a:ea typeface="ＭＳ Ｐゴシック" pitchFamily="-65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pitchFamily="-65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pitchFamily="-65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58875" y="1027113"/>
            <a:ext cx="5235575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8400" y="5086350"/>
            <a:ext cx="5222875" cy="4106863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0463" y="1027113"/>
            <a:ext cx="5230812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  <a:defRPr/>
            </a:pPr>
            <a:r>
              <a:rPr lang="en-US" sz="1200" dirty="0" smtClean="0"/>
              <a:t>First in-depth study of physics above the EWSB scale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4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1925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5" y="4281488"/>
            <a:ext cx="7485063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34288" y="627063"/>
            <a:ext cx="2281237" cy="6230937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627063"/>
            <a:ext cx="6696075" cy="6230937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627063"/>
            <a:ext cx="9129712" cy="126047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55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1925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5" y="4281488"/>
            <a:ext cx="7485063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4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0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6163"/>
            <a:ext cx="9088438" cy="15001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1988"/>
            <a:ext cx="90884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8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3925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313" y="1763713"/>
            <a:ext cx="4735512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89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0688"/>
            <a:ext cx="4724400" cy="706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838" y="1690688"/>
            <a:ext cx="4725987" cy="706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42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0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22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48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68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6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89550"/>
            <a:ext cx="6415088" cy="623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3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3438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2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7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763" y="303213"/>
            <a:ext cx="2405062" cy="6446837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4375" cy="6446837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2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6163"/>
            <a:ext cx="9088438" cy="15001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1988"/>
            <a:ext cx="90884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2100263"/>
            <a:ext cx="4487862" cy="475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6075" y="2100263"/>
            <a:ext cx="4489450" cy="475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0688"/>
            <a:ext cx="4724400" cy="706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838" y="1690688"/>
            <a:ext cx="4725987" cy="706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2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48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68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89550"/>
            <a:ext cx="6415088" cy="623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3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3438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5813" y="627063"/>
            <a:ext cx="9129712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2100263"/>
            <a:ext cx="9129712" cy="475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8823325" y="0"/>
            <a:ext cx="1868488" cy="7556500"/>
          </a:xfrm>
          <a:prstGeom prst="roundRect">
            <a:avLst>
              <a:gd name="adj" fmla="val 83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lin ang="108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0691813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534988" y="7004050"/>
            <a:ext cx="24939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2838" y="7004050"/>
            <a:ext cx="338613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662863" y="7004050"/>
            <a:ext cx="24939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ADC72-80A3-7A4B-88BB-CC53614DB47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marL="358775" indent="-358775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+mj-lt"/>
          <a:ea typeface="+mj-ea"/>
          <a:cs typeface="+mj-cs"/>
        </a:defRPr>
      </a:lvl1pPr>
      <a:lvl2pPr marL="358775" indent="-358775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Times New Roman;Times" charset="0"/>
          <a:ea typeface="Bitstream Vera Sans" charset="0"/>
          <a:cs typeface="Bitstream Vera Sans" charset="0"/>
        </a:defRPr>
      </a:lvl2pPr>
      <a:lvl3pPr marL="358775" indent="-358775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Times New Roman;Times" charset="0"/>
          <a:ea typeface="Bitstream Vera Sans" charset="0"/>
          <a:cs typeface="Bitstream Vera Sans" charset="0"/>
        </a:defRPr>
      </a:lvl3pPr>
      <a:lvl4pPr marL="358775" indent="-358775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Times New Roman;Times" charset="0"/>
          <a:ea typeface="Bitstream Vera Sans" charset="0"/>
          <a:cs typeface="Bitstream Vera Sans" charset="0"/>
        </a:defRPr>
      </a:lvl4pPr>
      <a:lvl5pPr marL="358775" indent="-358775"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Times New Roman;Times" charset="0"/>
          <a:ea typeface="Bitstream Vera Sans" charset="0"/>
          <a:cs typeface="Bitstream Vera Sans" charset="0"/>
        </a:defRPr>
      </a:lvl5pPr>
      <a:lvl6pPr marL="1536700" indent="-358775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Times New Roman;Times" charset="0"/>
          <a:ea typeface="Bitstream Vera Sans" charset="0"/>
          <a:cs typeface="Bitstream Vera Sans" charset="0"/>
        </a:defRPr>
      </a:lvl6pPr>
      <a:lvl7pPr marL="1993900" indent="-358775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Times New Roman;Times" charset="0"/>
          <a:ea typeface="Bitstream Vera Sans" charset="0"/>
          <a:cs typeface="Bitstream Vera Sans" charset="0"/>
        </a:defRPr>
      </a:lvl7pPr>
      <a:lvl8pPr marL="2451100" indent="-358775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Times New Roman;Times" charset="0"/>
          <a:ea typeface="Bitstream Vera Sans" charset="0"/>
          <a:cs typeface="Bitstream Vera Sans" charset="0"/>
        </a:defRPr>
      </a:lvl8pPr>
      <a:lvl9pPr marL="2908300" indent="-358775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000080"/>
          </a:solidFill>
          <a:latin typeface="Times New Roman;Times" charset="0"/>
          <a:ea typeface="Bitstream Vera Sans" charset="0"/>
          <a:cs typeface="Bitstream Vera Sans" charset="0"/>
        </a:defRPr>
      </a:lvl9pPr>
    </p:titleStyle>
    <p:bodyStyle>
      <a:lvl1pPr marL="503238" indent="-4318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80"/>
        </a:buClr>
        <a:buSzPct val="100000"/>
        <a:buFont typeface="Arial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90575" indent="-43180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80"/>
        </a:buClr>
        <a:buSzPct val="90000"/>
        <a:buFont typeface="Arial"/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079500" indent="-4318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80"/>
        </a:buClr>
        <a:buSzPct val="80000"/>
        <a:buFont typeface="Arial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366838" indent="-4318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80"/>
        </a:buClr>
        <a:buSzPct val="80000"/>
        <a:buFont typeface="Arial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1655763" indent="-4318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80"/>
        </a:buClr>
        <a:buSzPct val="80000"/>
        <a:buFont typeface="Arial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112963" indent="-4318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80"/>
        </a:buClr>
        <a:buSzPct val="80000"/>
        <a:buFont typeface="Symbol" charset="2"/>
        <a:buChar char="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570163" indent="-4318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80"/>
        </a:buClr>
        <a:buSzPct val="80000"/>
        <a:buFont typeface="Symbol" charset="2"/>
        <a:buChar char="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027363" indent="-4318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80"/>
        </a:buClr>
        <a:buSzPct val="80000"/>
        <a:buFont typeface="Symbol" charset="2"/>
        <a:buChar char="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484563" indent="-4318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80"/>
        </a:buClr>
        <a:buSzPct val="80000"/>
        <a:buFont typeface="Symbol" charset="2"/>
        <a:buChar char="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763713"/>
            <a:ext cx="9621837" cy="4986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4050"/>
            <a:ext cx="24939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4050"/>
            <a:ext cx="338613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4050"/>
            <a:ext cx="24939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492F-2040-884E-979A-A8A241D2B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0075" y="696912"/>
            <a:ext cx="9131300" cy="2243137"/>
          </a:xfrm>
        </p:spPr>
        <p:txBody>
          <a:bodyPr/>
          <a:lstStyle/>
          <a:p>
            <a:pPr marL="215900" indent="-215900" algn="ctr" eaLnBrk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Standard Model physics at the LHC</a:t>
            </a:r>
            <a:endParaRPr lang="en-GB" dirty="0">
              <a:latin typeface="Arial" pitchFamily="-65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37394" y="2626122"/>
            <a:ext cx="9131300" cy="3692525"/>
          </a:xfrm>
        </p:spPr>
        <p:txBody>
          <a:bodyPr anchor="ctr"/>
          <a:lstStyle/>
          <a:p>
            <a:pPr marL="215900" lvl="1" indent="0" algn="ctr" eaLnBrk="1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dirty="0" smtClean="0">
                <a:latin typeface="Arial" pitchFamily="-65" charset="0"/>
              </a:rPr>
              <a:t>Jonathan </a:t>
            </a:r>
            <a:r>
              <a:rPr lang="en-GB" sz="3200" dirty="0">
                <a:latin typeface="Arial" pitchFamily="-65" charset="0"/>
              </a:rPr>
              <a:t>Butterworth</a:t>
            </a:r>
          </a:p>
          <a:p>
            <a:pPr marL="215900" lvl="1" indent="0" algn="ctr" eaLnBrk="1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b="1" dirty="0" smtClean="0">
                <a:latin typeface="Arial" pitchFamily="-65" charset="0"/>
              </a:rPr>
              <a:t>University </a:t>
            </a:r>
            <a:r>
              <a:rPr lang="en-GB" sz="3200" b="1" dirty="0">
                <a:latin typeface="Arial" pitchFamily="-65" charset="0"/>
              </a:rPr>
              <a:t>College </a:t>
            </a:r>
            <a:r>
              <a:rPr lang="en-GB" sz="3200" b="1" dirty="0" smtClean="0">
                <a:latin typeface="Arial" pitchFamily="-65" charset="0"/>
              </a:rPr>
              <a:t>London</a:t>
            </a:r>
            <a:endParaRPr lang="en-GB" sz="3200" dirty="0">
              <a:latin typeface="Arial" pitchFamily="-65" charset="0"/>
            </a:endParaRPr>
          </a:p>
          <a:p>
            <a:pPr marL="215900" lvl="1" indent="0" algn="ctr" eaLnBrk="1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dirty="0" smtClean="0">
                <a:latin typeface="Arial" pitchFamily="-65" charset="0"/>
              </a:rPr>
              <a:t>Seminar</a:t>
            </a:r>
          </a:p>
          <a:p>
            <a:pPr marL="215900" lvl="1" indent="0" algn="ctr" eaLnBrk="1">
              <a:lnSpc>
                <a:spcPct val="98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dirty="0" smtClean="0">
                <a:latin typeface="Arial" pitchFamily="-65" charset="0"/>
              </a:rPr>
              <a:t>11/1/2013</a:t>
            </a:r>
            <a:endParaRPr lang="en-GB" sz="3200" dirty="0">
              <a:latin typeface="Arial" pitchFamily="-65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29524"/>
      </p:ext>
    </p:extLst>
  </p:cSld>
  <p:clrMapOvr>
    <a:masterClrMapping/>
  </p:clrMapOvr>
  <p:transition xmlns:p14="http://schemas.microsoft.com/office/powerpoint/2010/main" spd="med">
    <p:diamond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at the highest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620000"/>
            <a:ext cx="4320480" cy="4918347"/>
          </a:xfrm>
        </p:spPr>
        <p:txBody>
          <a:bodyPr/>
          <a:lstStyle/>
          <a:p>
            <a:r>
              <a:rPr lang="en-US" dirty="0" smtClean="0"/>
              <a:t>Highest transverse momentum jets; at the </a:t>
            </a:r>
            <a:r>
              <a:rPr lang="en-US" dirty="0" err="1" smtClean="0"/>
              <a:t>TeV</a:t>
            </a:r>
            <a:r>
              <a:rPr lang="en-US" dirty="0" smtClean="0"/>
              <a:t> scale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arXiv:1009.5908 (</a:t>
            </a:r>
            <a:r>
              <a:rPr lang="en-US" sz="1800" i="1" dirty="0" smtClean="0">
                <a:solidFill>
                  <a:srgbClr val="800000"/>
                </a:solidFill>
              </a:rPr>
              <a:t>EPJC),arXiv</a:t>
            </a:r>
            <a:r>
              <a:rPr lang="en-US" sz="1800" i="1" dirty="0">
                <a:solidFill>
                  <a:srgbClr val="800000"/>
                </a:solidFill>
              </a:rPr>
              <a:t>:</a:t>
            </a:r>
            <a:r>
              <a:rPr lang="en-US" sz="1800" i="1" dirty="0" smtClean="0">
                <a:solidFill>
                  <a:srgbClr val="800000"/>
                </a:solidFill>
              </a:rPr>
              <a:t>1112.6297</a:t>
            </a:r>
            <a:r>
              <a:rPr lang="en-US" sz="1800" i="1" dirty="0">
                <a:solidFill>
                  <a:srgbClr val="800000"/>
                </a:solidFill>
              </a:rPr>
              <a:t> </a:t>
            </a:r>
            <a:r>
              <a:rPr lang="en-US" sz="1800" i="1" dirty="0" smtClean="0">
                <a:solidFill>
                  <a:srgbClr val="800000"/>
                </a:solidFill>
              </a:rPr>
              <a:t>(PRD)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</a:t>
            </a:r>
            <a:r>
              <a:rPr lang="en-US" sz="1800" i="1" dirty="0" smtClean="0">
                <a:solidFill>
                  <a:srgbClr val="800000"/>
                </a:solidFill>
              </a:rPr>
              <a:t>1106.0208 (PRL)</a:t>
            </a:r>
          </a:p>
          <a:p>
            <a:r>
              <a:rPr lang="en-US" dirty="0" smtClean="0"/>
              <a:t>General agreement with NLO QCD  calculations (after soft corrections)</a:t>
            </a:r>
            <a:endParaRPr lang="en-US" dirty="0"/>
          </a:p>
          <a:p>
            <a:pPr lvl="1"/>
            <a:endParaRPr lang="en-US" sz="1800" i="1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23" y="1473994"/>
            <a:ext cx="6032590" cy="58517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7394" y="6010498"/>
            <a:ext cx="4392488" cy="112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Significant spread in “NLO” predictions. ME/PS matching? MC tune (UE)? PDFs?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8628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at the highest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620000"/>
            <a:ext cx="4032447" cy="4757737"/>
          </a:xfrm>
        </p:spPr>
        <p:txBody>
          <a:bodyPr/>
          <a:lstStyle/>
          <a:p>
            <a:r>
              <a:rPr lang="en-US" dirty="0" smtClean="0"/>
              <a:t>Highest transverse momentum jets; at the </a:t>
            </a:r>
            <a:r>
              <a:rPr lang="en-US" dirty="0" err="1" smtClean="0"/>
              <a:t>TeV</a:t>
            </a:r>
            <a:r>
              <a:rPr lang="en-US" dirty="0" smtClean="0"/>
              <a:t> scale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arXiv:1009.5908 (</a:t>
            </a:r>
            <a:r>
              <a:rPr lang="en-US" sz="1800" i="1" dirty="0" smtClean="0">
                <a:solidFill>
                  <a:srgbClr val="800000"/>
                </a:solidFill>
              </a:rPr>
              <a:t>EPJC),arXiv</a:t>
            </a:r>
            <a:r>
              <a:rPr lang="en-US" sz="1800" i="1" dirty="0">
                <a:solidFill>
                  <a:srgbClr val="800000"/>
                </a:solidFill>
              </a:rPr>
              <a:t>:</a:t>
            </a:r>
            <a:r>
              <a:rPr lang="en-US" sz="1800" i="1" dirty="0" smtClean="0">
                <a:solidFill>
                  <a:srgbClr val="800000"/>
                </a:solidFill>
              </a:rPr>
              <a:t>1112.6297</a:t>
            </a:r>
            <a:r>
              <a:rPr lang="en-US" sz="1800" i="1" dirty="0">
                <a:solidFill>
                  <a:srgbClr val="800000"/>
                </a:solidFill>
              </a:rPr>
              <a:t> </a:t>
            </a:r>
            <a:r>
              <a:rPr lang="en-US" sz="1800" i="1" dirty="0" smtClean="0">
                <a:solidFill>
                  <a:srgbClr val="800000"/>
                </a:solidFill>
              </a:rPr>
              <a:t>(PRD)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</a:t>
            </a:r>
            <a:r>
              <a:rPr lang="en-US" sz="1800" i="1" dirty="0" smtClean="0">
                <a:solidFill>
                  <a:srgbClr val="800000"/>
                </a:solidFill>
              </a:rPr>
              <a:t>1106.0208 (PRL)</a:t>
            </a:r>
          </a:p>
          <a:p>
            <a:r>
              <a:rPr lang="en-US" dirty="0" smtClean="0"/>
              <a:t>General agreement with NLO QCD  calculations (after soft corrections)</a:t>
            </a:r>
            <a:endParaRPr lang="en-US" dirty="0"/>
          </a:p>
          <a:p>
            <a:pPr lvl="1"/>
            <a:endParaRPr lang="en-US" sz="1800" i="1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23" y="1709755"/>
            <a:ext cx="6032590" cy="58517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7394" y="6010498"/>
            <a:ext cx="4392488" cy="112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Significant spread in “NLO” predictions. ME/PS matching? MC tune (UE)? PDFs?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3063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at the highest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2100263"/>
            <a:ext cx="4032447" cy="4757737"/>
          </a:xfrm>
        </p:spPr>
        <p:txBody>
          <a:bodyPr/>
          <a:lstStyle/>
          <a:p>
            <a:r>
              <a:rPr lang="en-US" dirty="0" smtClean="0"/>
              <a:t>Highest mass </a:t>
            </a:r>
            <a:r>
              <a:rPr lang="en-US" dirty="0" err="1" smtClean="0"/>
              <a:t>dijet</a:t>
            </a:r>
            <a:r>
              <a:rPr lang="en-US" dirty="0" smtClean="0"/>
              <a:t> pairs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arXiv:1009.5908 (</a:t>
            </a:r>
            <a:r>
              <a:rPr lang="en-US" sz="1800" i="1" dirty="0" smtClean="0">
                <a:solidFill>
                  <a:srgbClr val="800000"/>
                </a:solidFill>
              </a:rPr>
              <a:t>EPJC),arXiv</a:t>
            </a:r>
            <a:r>
              <a:rPr lang="en-US" sz="1800" i="1" dirty="0">
                <a:solidFill>
                  <a:srgbClr val="800000"/>
                </a:solidFill>
              </a:rPr>
              <a:t>:</a:t>
            </a:r>
            <a:r>
              <a:rPr lang="en-US" sz="1800" i="1" dirty="0" smtClean="0">
                <a:solidFill>
                  <a:srgbClr val="800000"/>
                </a:solidFill>
              </a:rPr>
              <a:t>1112.6297</a:t>
            </a:r>
            <a:r>
              <a:rPr lang="en-US" sz="1800" i="1" dirty="0">
                <a:solidFill>
                  <a:srgbClr val="800000"/>
                </a:solidFill>
              </a:rPr>
              <a:t> </a:t>
            </a:r>
            <a:r>
              <a:rPr lang="en-US" sz="1800" i="1" dirty="0" smtClean="0">
                <a:solidFill>
                  <a:srgbClr val="800000"/>
                </a:solidFill>
              </a:rPr>
              <a:t>(PRD)</a:t>
            </a:r>
          </a:p>
          <a:p>
            <a:pPr lvl="1"/>
            <a:r>
              <a:rPr lang="en-US" sz="1800" i="1" dirty="0" smtClean="0">
                <a:solidFill>
                  <a:srgbClr val="800000"/>
                </a:solidFill>
              </a:rPr>
              <a:t>arXiv:</a:t>
            </a:r>
            <a:r>
              <a:rPr lang="en-US" sz="1800" i="1" dirty="0">
                <a:solidFill>
                  <a:srgbClr val="800000"/>
                </a:solidFill>
              </a:rPr>
              <a:t>1104.1693 (PLB</a:t>
            </a:r>
            <a:r>
              <a:rPr lang="en-US" sz="1800" i="1" dirty="0" smtClean="0">
                <a:solidFill>
                  <a:srgbClr val="800000"/>
                </a:solidFill>
              </a:rPr>
              <a:t>)</a:t>
            </a:r>
          </a:p>
          <a:p>
            <a:r>
              <a:rPr lang="en-US" dirty="0" smtClean="0"/>
              <a:t>General agreement with NLO QCD  calculations (after soft corrections)</a:t>
            </a:r>
            <a:endParaRPr lang="en-US" dirty="0"/>
          </a:p>
          <a:p>
            <a:pPr lvl="1"/>
            <a:endParaRPr lang="en-US" sz="1800" i="1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95" y="1762026"/>
            <a:ext cx="5759844" cy="532859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7394" y="6010498"/>
            <a:ext cx="4392488" cy="112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Significant spread in “NLO” predictions. ME/PS matching? MC tune (UE)? PDFs?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643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at the highest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2100263"/>
            <a:ext cx="4032447" cy="4757737"/>
          </a:xfrm>
        </p:spPr>
        <p:txBody>
          <a:bodyPr/>
          <a:lstStyle/>
          <a:p>
            <a:r>
              <a:rPr lang="en-US" dirty="0" smtClean="0"/>
              <a:t>Highest mass </a:t>
            </a:r>
            <a:r>
              <a:rPr lang="en-US" dirty="0" err="1" smtClean="0"/>
              <a:t>dijet</a:t>
            </a:r>
            <a:r>
              <a:rPr lang="en-US" dirty="0" smtClean="0"/>
              <a:t> pairs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arXiv:1009.5908 (</a:t>
            </a:r>
            <a:r>
              <a:rPr lang="en-US" sz="1800" i="1" dirty="0" smtClean="0">
                <a:solidFill>
                  <a:srgbClr val="800000"/>
                </a:solidFill>
              </a:rPr>
              <a:t>EPJC),arXiv</a:t>
            </a:r>
            <a:r>
              <a:rPr lang="en-US" sz="1800" i="1" dirty="0">
                <a:solidFill>
                  <a:srgbClr val="800000"/>
                </a:solidFill>
              </a:rPr>
              <a:t>:</a:t>
            </a:r>
            <a:r>
              <a:rPr lang="en-US" sz="1800" i="1" dirty="0" smtClean="0">
                <a:solidFill>
                  <a:srgbClr val="800000"/>
                </a:solidFill>
              </a:rPr>
              <a:t>1112.6297</a:t>
            </a:r>
            <a:r>
              <a:rPr lang="en-US" sz="1800" i="1" dirty="0">
                <a:solidFill>
                  <a:srgbClr val="800000"/>
                </a:solidFill>
              </a:rPr>
              <a:t> </a:t>
            </a:r>
            <a:r>
              <a:rPr lang="en-US" sz="1800" i="1" dirty="0" smtClean="0">
                <a:solidFill>
                  <a:srgbClr val="800000"/>
                </a:solidFill>
              </a:rPr>
              <a:t>(PRD)</a:t>
            </a:r>
          </a:p>
          <a:p>
            <a:pPr lvl="1"/>
            <a:r>
              <a:rPr lang="en-US" sz="1800" i="1" dirty="0" smtClean="0">
                <a:solidFill>
                  <a:srgbClr val="800000"/>
                </a:solidFill>
              </a:rPr>
              <a:t>arXiv</a:t>
            </a:r>
            <a:r>
              <a:rPr lang="en-US" sz="1800" i="1" dirty="0">
                <a:solidFill>
                  <a:srgbClr val="800000"/>
                </a:solidFill>
              </a:rPr>
              <a:t>:</a:t>
            </a:r>
            <a:r>
              <a:rPr lang="en-US" sz="1800" i="1" dirty="0" smtClean="0">
                <a:solidFill>
                  <a:srgbClr val="800000"/>
                </a:solidFill>
              </a:rPr>
              <a:t>1104.1693 (PLB)</a:t>
            </a:r>
          </a:p>
          <a:p>
            <a:r>
              <a:rPr lang="en-US" dirty="0" smtClean="0"/>
              <a:t>General agreement with NLO QCD  calculations (after soft corrections)</a:t>
            </a:r>
            <a:endParaRPr lang="en-US" dirty="0"/>
          </a:p>
          <a:p>
            <a:pPr lvl="1"/>
            <a:endParaRPr lang="en-US" sz="1800" i="1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4" y="1906042"/>
            <a:ext cx="5184576" cy="518457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988" y="6977012"/>
            <a:ext cx="2493962" cy="401638"/>
          </a:xfrm>
        </p:spPr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02090" y="1978050"/>
            <a:ext cx="108012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chemeClr val="tx1"/>
                </a:solidFill>
                <a:latin typeface="Helvetica"/>
                <a:cs typeface="Helvetica"/>
              </a:rPr>
              <a:t>ATLAS</a:t>
            </a:r>
            <a:endParaRPr lang="en-US" sz="1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394" y="6010498"/>
            <a:ext cx="4392488" cy="112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Significant spread in “NLO” predictions. ME/PS matching? MC tune (UE)? PDFs?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25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at the highest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2100263"/>
            <a:ext cx="4032447" cy="4757737"/>
          </a:xfrm>
        </p:spPr>
        <p:txBody>
          <a:bodyPr/>
          <a:lstStyle/>
          <a:p>
            <a:r>
              <a:rPr lang="en-US" dirty="0" smtClean="0"/>
              <a:t>Highest mass </a:t>
            </a:r>
            <a:r>
              <a:rPr lang="en-US" dirty="0" err="1" smtClean="0"/>
              <a:t>dijet</a:t>
            </a:r>
            <a:r>
              <a:rPr lang="en-US" dirty="0" smtClean="0"/>
              <a:t> pairs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arXiv:1009.5908 (</a:t>
            </a:r>
            <a:r>
              <a:rPr lang="en-US" sz="1800" i="1" dirty="0" smtClean="0">
                <a:solidFill>
                  <a:srgbClr val="800000"/>
                </a:solidFill>
              </a:rPr>
              <a:t>EPJC),arXiv</a:t>
            </a:r>
            <a:r>
              <a:rPr lang="en-US" sz="1800" i="1" dirty="0">
                <a:solidFill>
                  <a:srgbClr val="800000"/>
                </a:solidFill>
              </a:rPr>
              <a:t>:</a:t>
            </a:r>
            <a:r>
              <a:rPr lang="en-US" sz="1800" i="1" dirty="0" smtClean="0">
                <a:solidFill>
                  <a:srgbClr val="800000"/>
                </a:solidFill>
              </a:rPr>
              <a:t>1112.6297</a:t>
            </a:r>
            <a:r>
              <a:rPr lang="en-US" sz="1800" i="1" dirty="0">
                <a:solidFill>
                  <a:srgbClr val="800000"/>
                </a:solidFill>
              </a:rPr>
              <a:t> </a:t>
            </a:r>
            <a:r>
              <a:rPr lang="en-US" sz="1800" i="1" dirty="0" smtClean="0">
                <a:solidFill>
                  <a:srgbClr val="800000"/>
                </a:solidFill>
              </a:rPr>
              <a:t>(</a:t>
            </a:r>
            <a:r>
              <a:rPr lang="en-US" sz="1800" i="1" dirty="0">
                <a:solidFill>
                  <a:srgbClr val="800000"/>
                </a:solidFill>
              </a:rPr>
              <a:t>PRD), ATLAS-CONF-2012-021</a:t>
            </a:r>
            <a:endParaRPr lang="en-US" sz="1800" i="1" dirty="0" smtClean="0">
              <a:solidFill>
                <a:srgbClr val="800000"/>
              </a:solidFill>
            </a:endParaRPr>
          </a:p>
          <a:p>
            <a:pPr lvl="1"/>
            <a:r>
              <a:rPr lang="en-US" sz="1800" i="1" dirty="0" smtClean="0">
                <a:solidFill>
                  <a:srgbClr val="800000"/>
                </a:solidFill>
              </a:rPr>
              <a:t>arXiv:</a:t>
            </a:r>
            <a:r>
              <a:rPr lang="en-US" sz="1800" i="1" dirty="0">
                <a:solidFill>
                  <a:srgbClr val="800000"/>
                </a:solidFill>
              </a:rPr>
              <a:t>1104.1693 (PLB</a:t>
            </a:r>
            <a:r>
              <a:rPr lang="en-US" sz="1800" i="1" dirty="0" smtClean="0">
                <a:solidFill>
                  <a:srgbClr val="800000"/>
                </a:solidFill>
              </a:rPr>
              <a:t>)</a:t>
            </a:r>
          </a:p>
          <a:p>
            <a:r>
              <a:rPr lang="en-US" dirty="0" smtClean="0"/>
              <a:t>Agreement with NLO QCD  calculations (fixed order shown, after soft corrections)</a:t>
            </a:r>
            <a:endParaRPr lang="en-US" dirty="0"/>
          </a:p>
          <a:p>
            <a:pPr lvl="1"/>
            <a:endParaRPr lang="en-US" sz="1800" i="1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4" y="2011197"/>
            <a:ext cx="5184576" cy="497426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988" y="6977012"/>
            <a:ext cx="2493962" cy="401638"/>
          </a:xfrm>
        </p:spPr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9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the proton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2100263"/>
            <a:ext cx="4992141" cy="4757737"/>
          </a:xfrm>
        </p:spPr>
        <p:txBody>
          <a:bodyPr/>
          <a:lstStyle/>
          <a:p>
            <a:r>
              <a:rPr lang="en-US" dirty="0" smtClean="0"/>
              <a:t>Use 2.76 </a:t>
            </a:r>
            <a:r>
              <a:rPr lang="en-US" dirty="0" err="1" smtClean="0"/>
              <a:t>TeV</a:t>
            </a:r>
            <a:r>
              <a:rPr lang="en-US" dirty="0" smtClean="0"/>
              <a:t> CM data to measure cross sections.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 descr="fig_07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93" y="1546002"/>
            <a:ext cx="4501230" cy="3850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338" y="6514554"/>
            <a:ext cx="4320480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  <a:latin typeface="Helvetica"/>
                <a:cs typeface="Helvetica"/>
              </a:rPr>
              <a:t>ATLAS-CONF-2012-128</a:t>
            </a:r>
            <a:endParaRPr lang="en-US" sz="20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6404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the proton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2100263"/>
            <a:ext cx="4992141" cy="4757737"/>
          </a:xfrm>
        </p:spPr>
        <p:txBody>
          <a:bodyPr/>
          <a:lstStyle/>
          <a:p>
            <a:r>
              <a:rPr lang="en-US" dirty="0" smtClean="0"/>
              <a:t>Use 2.76 </a:t>
            </a:r>
            <a:r>
              <a:rPr lang="en-US" dirty="0" err="1" smtClean="0"/>
              <a:t>TeV</a:t>
            </a:r>
            <a:r>
              <a:rPr lang="en-US" dirty="0" smtClean="0"/>
              <a:t> CM data to measure cross sections.</a:t>
            </a:r>
          </a:p>
          <a:p>
            <a:r>
              <a:rPr lang="en-US" dirty="0" smtClean="0"/>
              <a:t>Ratios; 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in </a:t>
            </a:r>
            <a:r>
              <a:rPr lang="en-US" dirty="0" err="1" smtClean="0">
                <a:solidFill>
                  <a:srgbClr val="800000"/>
                </a:solidFill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, many theory uncertainties ~cancel (same x, different Q</a:t>
            </a:r>
            <a:r>
              <a:rPr lang="en-US" baseline="30000" dirty="0" smtClean="0">
                <a:solidFill>
                  <a:srgbClr val="800000"/>
                </a:solidFill>
              </a:rPr>
              <a:t>2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 descr="fig_1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51" y="2493178"/>
            <a:ext cx="5817022" cy="33445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338" y="6840000"/>
            <a:ext cx="3528392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  <a:latin typeface="Helvetica"/>
                <a:cs typeface="Helvetica"/>
              </a:rPr>
              <a:t>ATLAS-CONF-2012-128</a:t>
            </a:r>
            <a:endParaRPr lang="en-US" sz="20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084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the proton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2100263"/>
            <a:ext cx="4992141" cy="4757737"/>
          </a:xfrm>
        </p:spPr>
        <p:txBody>
          <a:bodyPr/>
          <a:lstStyle/>
          <a:p>
            <a:r>
              <a:rPr lang="en-US" dirty="0" smtClean="0"/>
              <a:t>Use 2.76 </a:t>
            </a:r>
            <a:r>
              <a:rPr lang="en-US" dirty="0" err="1" smtClean="0"/>
              <a:t>TeV</a:t>
            </a:r>
            <a:r>
              <a:rPr lang="en-US" dirty="0" smtClean="0"/>
              <a:t> CM data to measure cross sections.</a:t>
            </a:r>
          </a:p>
          <a:p>
            <a:r>
              <a:rPr lang="en-US" dirty="0" smtClean="0"/>
              <a:t>Ratios; 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in </a:t>
            </a:r>
            <a:r>
              <a:rPr lang="en-US" dirty="0" err="1" smtClean="0">
                <a:solidFill>
                  <a:srgbClr val="800000"/>
                </a:solidFill>
              </a:rPr>
              <a:t>x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, many theory uncertainties ~cancel (same x, different Q</a:t>
            </a:r>
            <a:r>
              <a:rPr lang="en-US" baseline="30000" dirty="0" smtClean="0">
                <a:solidFill>
                  <a:srgbClr val="800000"/>
                </a:solidFill>
              </a:rPr>
              <a:t>2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In </a:t>
            </a:r>
            <a:r>
              <a:rPr lang="en-US" dirty="0" err="1" smtClean="0">
                <a:solidFill>
                  <a:srgbClr val="800000"/>
                </a:solidFill>
              </a:rPr>
              <a:t>p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, jet energy scale ~cancels (dominant experimental uncertainty)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51" y="2493178"/>
            <a:ext cx="5817021" cy="33445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338" y="6840000"/>
            <a:ext cx="3528392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  <a:latin typeface="Helvetica"/>
                <a:cs typeface="Helvetica"/>
              </a:rPr>
              <a:t>ATLAS-CONF-2012-128</a:t>
            </a:r>
            <a:endParaRPr lang="en-US" sz="20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2929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the proton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2100263"/>
            <a:ext cx="4488085" cy="4757737"/>
          </a:xfrm>
        </p:spPr>
        <p:txBody>
          <a:bodyPr/>
          <a:lstStyle/>
          <a:p>
            <a:r>
              <a:rPr lang="en-US" dirty="0" smtClean="0"/>
              <a:t>Illustrative fit to HERA and ATLAS data</a:t>
            </a:r>
          </a:p>
          <a:p>
            <a:r>
              <a:rPr lang="en-US" dirty="0" smtClean="0"/>
              <a:t>Valence quarks heavily constrained by HERA</a:t>
            </a:r>
          </a:p>
          <a:p>
            <a:r>
              <a:rPr lang="en-US" dirty="0" smtClean="0"/>
              <a:t>High x gluon and sea quarks modified by addition of ATLAS data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 descr="fig_18a-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14" y="1834033"/>
            <a:ext cx="4968552" cy="4784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338" y="6840000"/>
            <a:ext cx="3528392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  <a:latin typeface="Helvetica"/>
                <a:cs typeface="Helvetica"/>
              </a:rPr>
              <a:t>ATLAS-CONF-2012-128</a:t>
            </a:r>
            <a:endParaRPr lang="en-US" sz="20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400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the proton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2100263"/>
            <a:ext cx="4488085" cy="4757737"/>
          </a:xfrm>
        </p:spPr>
        <p:txBody>
          <a:bodyPr/>
          <a:lstStyle/>
          <a:p>
            <a:r>
              <a:rPr lang="en-US" dirty="0" smtClean="0"/>
              <a:t>Illustrative fit to HERA and ATLAS data</a:t>
            </a:r>
          </a:p>
          <a:p>
            <a:r>
              <a:rPr lang="en-US" dirty="0" smtClean="0"/>
              <a:t>Valence quarks heavily constrained by HERA</a:t>
            </a:r>
          </a:p>
          <a:p>
            <a:r>
              <a:rPr lang="en-US" dirty="0" smtClean="0"/>
              <a:t>High x gluon and sea quarks modified by addition of ATLAS data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14" y="1834033"/>
            <a:ext cx="4968551" cy="47845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338" y="6840000"/>
            <a:ext cx="3528392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  <a:latin typeface="Helvetica"/>
                <a:cs typeface="Helvetica"/>
              </a:rPr>
              <a:t>ATLAS-CONF-2012-128ç</a:t>
            </a:r>
            <a:endParaRPr lang="en-US" sz="20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2479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890"/>
            <a:ext cx="10691813" cy="7001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891"/>
            <a:ext cx="10691813" cy="1080120"/>
          </a:xfrm>
        </p:spPr>
        <p:txBody>
          <a:bodyPr/>
          <a:lstStyle/>
          <a:p>
            <a:r>
              <a:rPr lang="en-US" dirty="0" smtClean="0"/>
              <a:t>The LHC gave us a new landscape to explore…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6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30" y="1690018"/>
            <a:ext cx="5904656" cy="5328592"/>
          </a:xfrm>
        </p:spPr>
        <p:txBody>
          <a:bodyPr/>
          <a:lstStyle/>
          <a:p>
            <a:r>
              <a:rPr lang="en-US" dirty="0" smtClean="0"/>
              <a:t>Similar physics, complementary systematics to jet studies</a:t>
            </a:r>
          </a:p>
          <a:p>
            <a:r>
              <a:rPr lang="en-US" dirty="0" smtClean="0"/>
              <a:t>Key background for Higgs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042" y="6730578"/>
            <a:ext cx="3024336" cy="61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arXiv:1211.1913</a:t>
            </a:r>
          </a:p>
          <a:p>
            <a:pPr lvl="1"/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arXiv:1210.5033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pic>
        <p:nvPicPr>
          <p:cNvPr id="9" name="Picture 8" descr="fig_05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86" y="609898"/>
            <a:ext cx="4464496" cy="57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1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30" y="1690018"/>
            <a:ext cx="5904656" cy="5328592"/>
          </a:xfrm>
        </p:spPr>
        <p:txBody>
          <a:bodyPr/>
          <a:lstStyle/>
          <a:p>
            <a:r>
              <a:rPr lang="en-US" dirty="0" smtClean="0"/>
              <a:t>Similar physics, complementary systematics to jet studies</a:t>
            </a:r>
          </a:p>
          <a:p>
            <a:r>
              <a:rPr lang="en-US" dirty="0" smtClean="0"/>
              <a:t>Key background for Higgs</a:t>
            </a:r>
          </a:p>
          <a:p>
            <a:r>
              <a:rPr lang="en-US" dirty="0" err="1" smtClean="0"/>
              <a:t>Diphoton</a:t>
            </a:r>
            <a:r>
              <a:rPr lang="en-US" dirty="0" smtClean="0"/>
              <a:t> + jet measurements badly needed!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042" y="6730578"/>
            <a:ext cx="3024336" cy="61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arXiv:1211.1913</a:t>
            </a:r>
          </a:p>
          <a:p>
            <a:pPr lvl="1"/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arXiv:1210.5033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pic>
        <p:nvPicPr>
          <p:cNvPr id="8" name="Picture 7" descr="fig_05c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93" y="753913"/>
            <a:ext cx="4553819" cy="58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6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Bosons and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2100263"/>
            <a:ext cx="3984029" cy="4757737"/>
          </a:xfrm>
        </p:spPr>
        <p:txBody>
          <a:bodyPr/>
          <a:lstStyle/>
          <a:p>
            <a:r>
              <a:rPr lang="en-US" dirty="0" err="1" smtClean="0"/>
              <a:t>W+b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Key channel for credibility of QCD at EWSB scale</a:t>
            </a:r>
          </a:p>
          <a:p>
            <a:pPr lvl="1"/>
            <a:r>
              <a:rPr lang="en-US" dirty="0" smtClean="0"/>
              <a:t>Important background for WH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iscrepancy between CDF data &amp; theory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 descr="cdfwb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82" y="2914154"/>
            <a:ext cx="49657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627063"/>
            <a:ext cx="9129712" cy="630907"/>
          </a:xfrm>
        </p:spPr>
        <p:txBody>
          <a:bodyPr/>
          <a:lstStyle/>
          <a:p>
            <a:r>
              <a:rPr lang="en-US" dirty="0" smtClean="0"/>
              <a:t>Bosons and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402" y="1329978"/>
            <a:ext cx="4608512" cy="3168353"/>
          </a:xfrm>
        </p:spPr>
        <p:txBody>
          <a:bodyPr/>
          <a:lstStyle/>
          <a:p>
            <a:r>
              <a:rPr lang="en-US" dirty="0" err="1" smtClean="0"/>
              <a:t>W+b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Key channel for credibility of QCD at EWSB scale</a:t>
            </a:r>
          </a:p>
          <a:p>
            <a:pPr lvl="1"/>
            <a:r>
              <a:rPr lang="en-US" dirty="0" smtClean="0"/>
              <a:t>Important background for WH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Picture 7" descr="fig_07b-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14" y="753914"/>
            <a:ext cx="5080783" cy="4498330"/>
          </a:xfrm>
          <a:prstGeom prst="rect">
            <a:avLst/>
          </a:prstGeom>
        </p:spPr>
      </p:pic>
      <p:pic>
        <p:nvPicPr>
          <p:cNvPr id="9" name="Picture 8" descr="fig_06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8" y="5132495"/>
            <a:ext cx="4752528" cy="2272378"/>
          </a:xfrm>
          <a:prstGeom prst="rect">
            <a:avLst/>
          </a:prstGeom>
        </p:spPr>
      </p:pic>
      <p:pic>
        <p:nvPicPr>
          <p:cNvPr id="10" name="Picture 9" descr="dow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2" y="4210298"/>
            <a:ext cx="5245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Dibosons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24</a:t>
            </a:fld>
            <a:endParaRPr lang="en-US" dirty="0"/>
          </a:p>
        </p:txBody>
      </p:sp>
      <p:pic>
        <p:nvPicPr>
          <p:cNvPr id="16" name="Picture 15" descr="figures_fig3b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34" y="537890"/>
            <a:ext cx="3905746" cy="3671538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33339" y="2100263"/>
            <a:ext cx="3888431" cy="4757737"/>
          </a:xfrm>
        </p:spPr>
        <p:txBody>
          <a:bodyPr/>
          <a:lstStyle/>
          <a:p>
            <a:r>
              <a:rPr lang="en-US" dirty="0" smtClean="0"/>
              <a:t>Continue to probe for anomalous couplings</a:t>
            </a:r>
          </a:p>
        </p:txBody>
      </p:sp>
      <p:pic>
        <p:nvPicPr>
          <p:cNvPr id="19" name="Picture 18" descr="fig_05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34" y="3922266"/>
            <a:ext cx="3753390" cy="36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Dibosons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25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33339" y="2100263"/>
            <a:ext cx="3888431" cy="4757737"/>
          </a:xfrm>
        </p:spPr>
        <p:txBody>
          <a:bodyPr/>
          <a:lstStyle/>
          <a:p>
            <a:r>
              <a:rPr lang="en-US" dirty="0" smtClean="0"/>
              <a:t>Continue to probe for anomalous couplings</a:t>
            </a:r>
          </a:p>
          <a:p>
            <a:r>
              <a:rPr lang="en-US" i="1" dirty="0" smtClean="0"/>
              <a:t>Measure the kinematics</a:t>
            </a:r>
            <a:endParaRPr lang="en-US" i="1" dirty="0"/>
          </a:p>
        </p:txBody>
      </p:sp>
      <p:pic>
        <p:nvPicPr>
          <p:cNvPr id="3" name="Picture 2" descr="fig_07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8" y="681906"/>
            <a:ext cx="4680520" cy="3417522"/>
          </a:xfrm>
          <a:prstGeom prst="rect">
            <a:avLst/>
          </a:prstGeom>
        </p:spPr>
      </p:pic>
      <p:pic>
        <p:nvPicPr>
          <p:cNvPr id="7" name="Picture 6" descr="fig_07b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42" y="3850258"/>
            <a:ext cx="4736266" cy="34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1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boson fusion/scattering?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 descr="moni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1030738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Dijets</a:t>
            </a:r>
            <a:r>
              <a:rPr lang="en-US" dirty="0" smtClean="0"/>
              <a:t> with veto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5492" y="1562027"/>
            <a:ext cx="2583855" cy="796554"/>
          </a:xfrm>
          <a:prstGeom prst="rect">
            <a:avLst/>
          </a:prstGeom>
          <a:noFill/>
        </p:spPr>
        <p:txBody>
          <a:bodyPr wrap="square" lIns="104269" tIns="52135" rIns="104269" bIns="52135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7149551"/>
            <a:ext cx="3375253" cy="453076"/>
          </a:xfrm>
          <a:prstGeom prst="rect">
            <a:avLst/>
          </a:prstGeom>
        </p:spPr>
        <p:txBody>
          <a:bodyPr wrap="none" lIns="104269" tIns="52135" rIns="104269" bIns="52135">
            <a:spAutoFit/>
          </a:bodyPr>
          <a:lstStyle/>
          <a:p>
            <a:r>
              <a:rPr lang="en-US" dirty="0" smtClean="0"/>
              <a:t>ATLAS-CONF-2011-038</a:t>
            </a:r>
            <a:endParaRPr lang="en-US" dirty="0"/>
          </a:p>
        </p:txBody>
      </p:sp>
      <p:sp>
        <p:nvSpPr>
          <p:cNvPr id="13" name="Striped Right Arrow 12"/>
          <p:cNvSpPr/>
          <p:nvPr/>
        </p:nvSpPr>
        <p:spPr>
          <a:xfrm>
            <a:off x="4820727" y="4013340"/>
            <a:ext cx="2091304" cy="633143"/>
          </a:xfrm>
          <a:prstGeom prst="stripedRightArrow">
            <a:avLst>
              <a:gd name="adj1" fmla="val 28454"/>
              <a:gd name="adj2" fmla="val 470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 flipH="1">
            <a:off x="7228895" y="4013340"/>
            <a:ext cx="2091304" cy="633143"/>
          </a:xfrm>
          <a:prstGeom prst="stripedRightArrow">
            <a:avLst>
              <a:gd name="adj1" fmla="val 28454"/>
              <a:gd name="adj2" fmla="val 470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6200000">
            <a:off x="5229578" y="3690621"/>
            <a:ext cx="1658232" cy="253491"/>
          </a:xfrm>
          <a:prstGeom prst="rightArrow">
            <a:avLst>
              <a:gd name="adj1" fmla="val 50000"/>
              <a:gd name="adj2" fmla="val 100420"/>
            </a:avLst>
          </a:prstGeom>
          <a:solidFill>
            <a:srgbClr val="558ED5"/>
          </a:solidFill>
          <a:ln>
            <a:solidFill>
              <a:srgbClr val="558ED5"/>
            </a:solidFill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 flipV="1">
            <a:off x="6875075" y="4715710"/>
            <a:ext cx="1658232" cy="253491"/>
          </a:xfrm>
          <a:prstGeom prst="rightArrow">
            <a:avLst>
              <a:gd name="adj1" fmla="val 50000"/>
              <a:gd name="adj2" fmla="val 10042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6626853" y="4013340"/>
            <a:ext cx="823847" cy="63314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6518000" y="3804022"/>
            <a:ext cx="502892" cy="285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6657884" y="4710514"/>
            <a:ext cx="318177" cy="190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180740" y="4013344"/>
            <a:ext cx="269962" cy="184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399249" y="3881628"/>
            <a:ext cx="356394" cy="316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6843244" y="3890696"/>
            <a:ext cx="439222" cy="48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1370" y="2122066"/>
            <a:ext cx="4009430" cy="2385143"/>
          </a:xfrm>
          <a:prstGeom prst="rect">
            <a:avLst/>
          </a:prstGeom>
          <a:noFill/>
        </p:spPr>
        <p:txBody>
          <a:bodyPr wrap="square" lIns="104269" tIns="52135" rIns="104269" bIns="52135" rtlCol="0">
            <a:spAutoFit/>
          </a:bodyPr>
          <a:lstStyle/>
          <a:p>
            <a:r>
              <a:rPr lang="en-US" sz="2700" dirty="0">
                <a:solidFill>
                  <a:srgbClr val="800000"/>
                </a:solidFill>
                <a:latin typeface="Helvetica"/>
                <a:cs typeface="Helvetica"/>
              </a:rPr>
              <a:t>Select two jet separated by a large rapidity interval </a:t>
            </a:r>
          </a:p>
          <a:p>
            <a:endParaRPr lang="en-US" sz="2700" dirty="0">
              <a:solidFill>
                <a:srgbClr val="800000"/>
              </a:solidFill>
            </a:endParaRPr>
          </a:p>
          <a:p>
            <a:endParaRPr lang="en-US" sz="2700" dirty="0">
              <a:solidFill>
                <a:srgbClr val="800000"/>
              </a:solidFill>
            </a:endParaRPr>
          </a:p>
          <a:p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5111239" y="3793732"/>
            <a:ext cx="1641419" cy="439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3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Dijets</a:t>
            </a:r>
            <a:r>
              <a:rPr lang="en-US" dirty="0" smtClean="0"/>
              <a:t> with veto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3378" y="1834034"/>
            <a:ext cx="3168352" cy="4417391"/>
          </a:xfrm>
          <a:prstGeom prst="rect">
            <a:avLst/>
          </a:prstGeom>
          <a:noFill/>
        </p:spPr>
        <p:txBody>
          <a:bodyPr wrap="square" lIns="104269" tIns="52135" rIns="104269" bIns="52135" rtlCol="0">
            <a:spAutoFit/>
          </a:bodyPr>
          <a:lstStyle/>
          <a:p>
            <a:r>
              <a:rPr lang="en-US" sz="2300" dirty="0">
                <a:solidFill>
                  <a:srgbClr val="800000"/>
                </a:solidFill>
                <a:latin typeface="Helvetica"/>
                <a:cs typeface="Helvetica"/>
              </a:rPr>
              <a:t>Gap fraction falls with </a:t>
            </a:r>
            <a:r>
              <a:rPr lang="en-US" sz="23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sz="2300" dirty="0" err="1">
                <a:solidFill>
                  <a:srgbClr val="800000"/>
                </a:solidFill>
                <a:latin typeface="Helvetica"/>
                <a:cs typeface="Helvetica"/>
              </a:rPr>
              <a:t>y</a:t>
            </a:r>
            <a:endParaRPr lang="en-US" sz="2300" dirty="0">
              <a:solidFill>
                <a:srgbClr val="800000"/>
              </a:solidFill>
              <a:latin typeface="Helvetica"/>
              <a:cs typeface="Helvetica"/>
            </a:endParaRPr>
          </a:p>
          <a:p>
            <a:endParaRPr lang="en-US" sz="2300" dirty="0">
              <a:solidFill>
                <a:srgbClr val="800000"/>
              </a:solidFill>
              <a:latin typeface="Helvetica"/>
              <a:cs typeface="Helvetica"/>
            </a:endParaRPr>
          </a:p>
          <a:p>
            <a:r>
              <a:rPr lang="en-US" sz="2300" dirty="0">
                <a:solidFill>
                  <a:srgbClr val="000090"/>
                </a:solidFill>
                <a:latin typeface="Helvetica"/>
                <a:cs typeface="Helvetica"/>
              </a:rPr>
              <a:t>Fairly well described by </a:t>
            </a:r>
            <a:r>
              <a:rPr lang="en-US" sz="2300" dirty="0" smtClean="0">
                <a:solidFill>
                  <a:srgbClr val="000090"/>
                </a:solidFill>
                <a:latin typeface="Helvetica"/>
                <a:cs typeface="Helvetica"/>
              </a:rPr>
              <a:t>POWHEG with PYTHIA or HERWIG shower/UE</a:t>
            </a:r>
            <a:endParaRPr lang="en-US" sz="2300" dirty="0">
              <a:solidFill>
                <a:srgbClr val="000090"/>
              </a:solidFill>
              <a:latin typeface="Helvetica"/>
              <a:cs typeface="Helvetica"/>
            </a:endParaRPr>
          </a:p>
          <a:p>
            <a:endParaRPr lang="en-US" sz="2300" dirty="0">
              <a:solidFill>
                <a:srgbClr val="800000"/>
              </a:solidFill>
              <a:latin typeface="Helvetica"/>
              <a:cs typeface="Helvetica"/>
            </a:endParaRPr>
          </a:p>
          <a:p>
            <a:r>
              <a:rPr lang="en-US" sz="2300" dirty="0">
                <a:solidFill>
                  <a:srgbClr val="800000"/>
                </a:solidFill>
                <a:latin typeface="Helvetica"/>
                <a:cs typeface="Helvetica"/>
              </a:rPr>
              <a:t>HEJ doing somewhat </a:t>
            </a:r>
            <a:r>
              <a:rPr lang="en-US" sz="2300" dirty="0" smtClean="0">
                <a:solidFill>
                  <a:srgbClr val="800000"/>
                </a:solidFill>
                <a:latin typeface="Helvetica"/>
                <a:cs typeface="Helvetica"/>
              </a:rPr>
              <a:t>better at high </a:t>
            </a:r>
            <a:r>
              <a:rPr lang="en-US" sz="2300" dirty="0" err="1" smtClean="0">
                <a:solidFill>
                  <a:srgbClr val="800000"/>
                </a:solidFill>
                <a:latin typeface="Helvetica"/>
                <a:cs typeface="Helvetica"/>
              </a:rPr>
              <a:t>p</a:t>
            </a:r>
            <a:r>
              <a:rPr lang="en-US" sz="2300" baseline="-25000" dirty="0" err="1" smtClean="0">
                <a:solidFill>
                  <a:srgbClr val="800000"/>
                </a:solidFill>
                <a:latin typeface="Helvetica"/>
                <a:cs typeface="Helvetica"/>
              </a:rPr>
              <a:t>T</a:t>
            </a:r>
            <a:r>
              <a:rPr lang="en-US" sz="2300" dirty="0" smtClean="0">
                <a:solidFill>
                  <a:srgbClr val="800000"/>
                </a:solidFill>
                <a:latin typeface="Helvetica"/>
                <a:cs typeface="Helvetica"/>
              </a:rPr>
              <a:t>?</a:t>
            </a:r>
          </a:p>
          <a:p>
            <a:endParaRPr lang="en-US" sz="2300" dirty="0">
              <a:solidFill>
                <a:srgbClr val="800000"/>
              </a:solidFill>
              <a:latin typeface="Helvetica"/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7149551"/>
            <a:ext cx="3375253" cy="453076"/>
          </a:xfrm>
          <a:prstGeom prst="rect">
            <a:avLst/>
          </a:prstGeom>
        </p:spPr>
        <p:txBody>
          <a:bodyPr wrap="none" lIns="104269" tIns="52135" rIns="104269" bIns="52135">
            <a:spAutoFit/>
          </a:bodyPr>
          <a:lstStyle/>
          <a:p>
            <a:r>
              <a:rPr lang="en-US" dirty="0" smtClean="0"/>
              <a:t>ATLAS-CONF-2011-038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 descr="fig_03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9" y="496786"/>
            <a:ext cx="4608512" cy="71655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362" y="6586562"/>
            <a:ext cx="3888432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 arXiv:1107.1641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045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394" y="627063"/>
            <a:ext cx="9178131" cy="1260475"/>
          </a:xfrm>
        </p:spPr>
        <p:txBody>
          <a:bodyPr/>
          <a:lstStyle/>
          <a:p>
            <a:r>
              <a:rPr lang="en-US" dirty="0" err="1" smtClean="0"/>
              <a:t>Dijets</a:t>
            </a:r>
            <a:r>
              <a:rPr lang="en-US" dirty="0" smtClean="0"/>
              <a:t> with veto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5386" y="2266082"/>
            <a:ext cx="4896544" cy="3730255"/>
          </a:xfrm>
          <a:prstGeom prst="rect">
            <a:avLst/>
          </a:prstGeom>
          <a:noFill/>
        </p:spPr>
        <p:txBody>
          <a:bodyPr wrap="square" lIns="104269" tIns="52135" rIns="104269" bIns="52135" rtlCol="0">
            <a:spAutoFit/>
          </a:bodyPr>
          <a:lstStyle/>
          <a:p>
            <a:r>
              <a:rPr lang="en-US" sz="2300" dirty="0">
                <a:solidFill>
                  <a:schemeClr val="tx1"/>
                </a:solidFill>
                <a:latin typeface="Helvetica"/>
                <a:cs typeface="Helvetica"/>
              </a:rPr>
              <a:t>However, number of events in gaps not well </a:t>
            </a:r>
            <a:r>
              <a:rPr lang="en-US" sz="2300" dirty="0" err="1">
                <a:solidFill>
                  <a:schemeClr val="tx1"/>
                </a:solidFill>
                <a:latin typeface="Helvetica"/>
                <a:cs typeface="Helvetica"/>
              </a:rPr>
              <a:t>modelled</a:t>
            </a:r>
            <a:r>
              <a:rPr lang="en-US" sz="2300" dirty="0">
                <a:solidFill>
                  <a:schemeClr val="tx1"/>
                </a:solidFill>
                <a:latin typeface="Helvetica"/>
                <a:cs typeface="Helvetica"/>
              </a:rPr>
              <a:t> by HEJ </a:t>
            </a:r>
            <a:r>
              <a:rPr lang="en-US" sz="2300" dirty="0" smtClean="0">
                <a:solidFill>
                  <a:schemeClr val="tx1"/>
                </a:solidFill>
                <a:latin typeface="Helvetica"/>
                <a:cs typeface="Helvetica"/>
              </a:rPr>
              <a:t>at high </a:t>
            </a:r>
            <a:r>
              <a:rPr lang="en-US" sz="2300" dirty="0" err="1" smtClean="0">
                <a:solidFill>
                  <a:schemeClr val="tx1"/>
                </a:solidFill>
                <a:latin typeface="Helvetica"/>
                <a:cs typeface="Helvetica"/>
              </a:rPr>
              <a:t>p</a:t>
            </a:r>
            <a:r>
              <a:rPr lang="en-US" sz="2300" baseline="-25000" dirty="0" err="1" smtClean="0">
                <a:solidFill>
                  <a:schemeClr val="tx1"/>
                </a:solidFill>
                <a:latin typeface="Helvetica"/>
                <a:cs typeface="Helvetica"/>
              </a:rPr>
              <a:t>T</a:t>
            </a:r>
            <a:r>
              <a:rPr lang="en-US" sz="2300" dirty="0" smtClean="0">
                <a:solidFill>
                  <a:schemeClr val="tx1"/>
                </a:solidFill>
                <a:latin typeface="Helvetica"/>
                <a:cs typeface="Helvetica"/>
              </a:rPr>
              <a:t> – </a:t>
            </a:r>
            <a:r>
              <a:rPr lang="en-US" sz="2300" dirty="0">
                <a:solidFill>
                  <a:schemeClr val="tx1"/>
                </a:solidFill>
                <a:latin typeface="Helvetica"/>
                <a:cs typeface="Helvetica"/>
              </a:rPr>
              <a:t>much better with NLO + </a:t>
            </a:r>
            <a:r>
              <a:rPr lang="en-US" sz="2300" dirty="0" smtClean="0">
                <a:solidFill>
                  <a:schemeClr val="tx1"/>
                </a:solidFill>
                <a:latin typeface="Helvetica"/>
                <a:cs typeface="Helvetica"/>
              </a:rPr>
              <a:t>standard </a:t>
            </a:r>
            <a:r>
              <a:rPr lang="en-US" sz="2300" dirty="0" err="1" smtClean="0">
                <a:solidFill>
                  <a:schemeClr val="tx1"/>
                </a:solidFill>
                <a:latin typeface="Helvetica"/>
                <a:cs typeface="Helvetica"/>
              </a:rPr>
              <a:t>parton</a:t>
            </a:r>
            <a:r>
              <a:rPr lang="en-US" sz="2300" dirty="0" smtClean="0">
                <a:solidFill>
                  <a:schemeClr val="tx1"/>
                </a:solidFill>
                <a:latin typeface="Helvetica"/>
                <a:cs typeface="Helvetica"/>
              </a:rPr>
              <a:t> shower?</a:t>
            </a:r>
          </a:p>
          <a:p>
            <a:endParaRPr lang="en-US" sz="2300" dirty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en-US" sz="2300" dirty="0">
                <a:solidFill>
                  <a:srgbClr val="800000"/>
                </a:solidFill>
                <a:latin typeface="Helvetica"/>
                <a:cs typeface="Helvetica"/>
              </a:rPr>
              <a:t>Under active development</a:t>
            </a:r>
            <a:r>
              <a:rPr lang="en-US" sz="2300" dirty="0" smtClean="0">
                <a:solidFill>
                  <a:srgbClr val="800000"/>
                </a:solidFill>
                <a:latin typeface="Helvetica"/>
                <a:cs typeface="Helvetica"/>
              </a:rPr>
              <a:t>… Powerful test of the approximations, and key to understanding “tag” and “veto” jets in e.g. Higgs or </a:t>
            </a:r>
            <a:r>
              <a:rPr lang="en-US" sz="2300" dirty="0" err="1" smtClean="0">
                <a:solidFill>
                  <a:srgbClr val="800000"/>
                </a:solidFill>
                <a:latin typeface="Helvetica"/>
                <a:cs typeface="Helvetica"/>
              </a:rPr>
              <a:t>Diboson</a:t>
            </a:r>
            <a:r>
              <a:rPr lang="en-US" sz="2300" dirty="0" smtClean="0">
                <a:solidFill>
                  <a:srgbClr val="800000"/>
                </a:solidFill>
                <a:latin typeface="Helvetica"/>
                <a:cs typeface="Helvetica"/>
              </a:rPr>
              <a:t> events</a:t>
            </a:r>
          </a:p>
          <a:p>
            <a:endParaRPr lang="en-US" sz="23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1B0-922B-CE4F-A939-8AD7D5C75BD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 descr="figaux_12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86" y="559809"/>
            <a:ext cx="4499907" cy="69966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362" y="6586562"/>
            <a:ext cx="3888432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 arXiv:1107.1641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782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480"/>
            <a:ext cx="10719808" cy="7228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97" y="537891"/>
            <a:ext cx="5417915" cy="1080120"/>
          </a:xfrm>
        </p:spPr>
        <p:txBody>
          <a:bodyPr/>
          <a:lstStyle/>
          <a:p>
            <a:r>
              <a:rPr lang="en-US" dirty="0" smtClean="0"/>
              <a:t>A new landscape…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5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46" y="627063"/>
            <a:ext cx="10153127" cy="1260475"/>
          </a:xfrm>
        </p:spPr>
        <p:txBody>
          <a:bodyPr/>
          <a:lstStyle/>
          <a:p>
            <a:r>
              <a:rPr lang="en-US" dirty="0"/>
              <a:t>Forward</a:t>
            </a:r>
            <a:r>
              <a:rPr lang="en-US" dirty="0" smtClean="0"/>
              <a:t>/forward </a:t>
            </a:r>
            <a:r>
              <a:rPr lang="en-US" dirty="0" err="1"/>
              <a:t>vs</a:t>
            </a:r>
            <a:r>
              <a:rPr lang="en-US" dirty="0"/>
              <a:t> central</a:t>
            </a:r>
            <a:r>
              <a:rPr lang="en-US" dirty="0" smtClean="0"/>
              <a:t>/forward </a:t>
            </a:r>
            <a:r>
              <a:rPr lang="en-US" dirty="0" err="1"/>
              <a:t>dijets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39" y="2100263"/>
            <a:ext cx="4104456" cy="4757737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Herwig</a:t>
            </a:r>
            <a:r>
              <a:rPr lang="en-US" sz="2800" dirty="0" smtClean="0">
                <a:solidFill>
                  <a:schemeClr val="tx1"/>
                </a:solidFill>
              </a:rPr>
              <a:t> variants (angular-order </a:t>
            </a:r>
            <a:r>
              <a:rPr lang="en-US" sz="2800" dirty="0" err="1" smtClean="0">
                <a:solidFill>
                  <a:schemeClr val="tx1"/>
                </a:solidFill>
              </a:rPr>
              <a:t>parton</a:t>
            </a:r>
            <a:r>
              <a:rPr lang="en-US" sz="2800" dirty="0" smtClean="0">
                <a:solidFill>
                  <a:schemeClr val="tx1"/>
                </a:solidFill>
              </a:rPr>
              <a:t> showers?) describing shape well.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Problems for some </a:t>
            </a:r>
            <a:r>
              <a:rPr lang="en-US" sz="2800" dirty="0" err="1" smtClean="0">
                <a:solidFill>
                  <a:schemeClr val="tx1"/>
                </a:solidFill>
              </a:rPr>
              <a:t>Pythia</a:t>
            </a:r>
            <a:r>
              <a:rPr lang="en-US" sz="2800" dirty="0" smtClean="0">
                <a:solidFill>
                  <a:schemeClr val="tx1"/>
                </a:solidFill>
              </a:rPr>
              <a:t> variants</a:t>
            </a:r>
            <a:endParaRPr lang="en-US" sz="2800" i="1" dirty="0" smtClean="0">
              <a:solidFill>
                <a:srgbClr val="800000"/>
              </a:solidFill>
            </a:endParaRPr>
          </a:p>
          <a:p>
            <a:pPr marL="71438" indent="0">
              <a:buNone/>
            </a:pPr>
            <a:r>
              <a:rPr lang="en-US" sz="1800" i="1" dirty="0" smtClean="0">
                <a:solidFill>
                  <a:srgbClr val="800000"/>
                </a:solidFill>
              </a:rPr>
              <a:t>arXiv</a:t>
            </a:r>
            <a:r>
              <a:rPr lang="en-US" sz="1800" i="1" dirty="0">
                <a:solidFill>
                  <a:srgbClr val="800000"/>
                </a:solidFill>
              </a:rPr>
              <a:t>:1202.0704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30</a:t>
            </a:fld>
            <a:endParaRPr lang="en-US" dirty="0"/>
          </a:p>
        </p:txBody>
      </p:sp>
      <p:pic>
        <p:nvPicPr>
          <p:cNvPr id="8" name="Picture 7" descr="cms-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02" y="1329978"/>
            <a:ext cx="6063377" cy="57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0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Forward/central </a:t>
            </a:r>
            <a:r>
              <a:rPr lang="en-US" dirty="0" err="1" smtClean="0"/>
              <a:t>vs</a:t>
            </a:r>
            <a:r>
              <a:rPr lang="en-US" dirty="0" smtClean="0"/>
              <a:t> central/central </a:t>
            </a:r>
            <a:r>
              <a:rPr lang="en-US" dirty="0" err="1" smtClean="0"/>
              <a:t>dijets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2100263"/>
            <a:ext cx="9129712" cy="2254051"/>
          </a:xfrm>
        </p:spPr>
        <p:txBody>
          <a:bodyPr/>
          <a:lstStyle/>
          <a:p>
            <a:pPr marL="71438" indent="0">
              <a:buNone/>
            </a:pPr>
            <a:r>
              <a:rPr lang="en-US" dirty="0" smtClean="0"/>
              <a:t>Ratio of “all jet pairs” to “exclusive jet pairs”</a:t>
            </a:r>
          </a:p>
          <a:p>
            <a:pPr marL="71438" indent="0">
              <a:buNone/>
            </a:pPr>
            <a:r>
              <a:rPr lang="en-US" dirty="0"/>
              <a:t>	</a:t>
            </a:r>
            <a:r>
              <a:rPr lang="en-US" sz="2400" dirty="0" err="1" smtClean="0"/>
              <a:t>Disfavours</a:t>
            </a:r>
            <a:r>
              <a:rPr lang="en-US" sz="2400" dirty="0" smtClean="0"/>
              <a:t> non-DGLAP dynamics?</a:t>
            </a:r>
          </a:p>
          <a:p>
            <a:pPr marL="71438" indent="0">
              <a:buNone/>
            </a:pPr>
            <a:r>
              <a:rPr lang="en-US" dirty="0"/>
              <a:t>	</a:t>
            </a:r>
            <a:r>
              <a:rPr lang="en-US" sz="1800" i="1" dirty="0" smtClean="0">
                <a:solidFill>
                  <a:srgbClr val="800000"/>
                </a:solidFill>
              </a:rPr>
              <a:t>arXiv:1204.0696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 descr="cms-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10" y="3058170"/>
            <a:ext cx="8678653" cy="3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3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QCD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62" y="1690018"/>
            <a:ext cx="9129712" cy="669875"/>
          </a:xfrm>
        </p:spPr>
        <p:txBody>
          <a:bodyPr/>
          <a:lstStyle/>
          <a:p>
            <a:r>
              <a:rPr lang="en-US" sz="2800" dirty="0" smtClean="0"/>
              <a:t>Bottom &amp;/or charm production introduces another hard (or “semi-hard”) scale. How well is this understood?</a:t>
            </a:r>
          </a:p>
          <a:p>
            <a:pPr marL="71438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 descr="fig_01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2626122"/>
            <a:ext cx="4688517" cy="4498330"/>
          </a:xfrm>
          <a:prstGeom prst="rect">
            <a:avLst/>
          </a:prstGeom>
        </p:spPr>
      </p:pic>
      <p:pic>
        <p:nvPicPr>
          <p:cNvPr id="8" name="Picture 7" descr="fig_01b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2626122"/>
            <a:ext cx="4763569" cy="4570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362" y="6658570"/>
            <a:ext cx="3888432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 arXiv:1210.0441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5793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QCD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666" y="1618010"/>
            <a:ext cx="7128792" cy="669875"/>
          </a:xfrm>
        </p:spPr>
        <p:txBody>
          <a:bodyPr/>
          <a:lstStyle/>
          <a:p>
            <a:r>
              <a:rPr lang="en-US" sz="2800" dirty="0" smtClean="0"/>
              <a:t>B jet (and </a:t>
            </a:r>
            <a:r>
              <a:rPr lang="en-US" sz="2800" dirty="0" err="1" smtClean="0"/>
              <a:t>dijet</a:t>
            </a:r>
            <a:r>
              <a:rPr lang="en-US" sz="2800" dirty="0" smtClean="0"/>
              <a:t>) cross sections compared to NLO QCD </a:t>
            </a:r>
            <a:endParaRPr lang="en-US" sz="4000" dirty="0"/>
          </a:p>
          <a:p>
            <a:pPr marL="71438" indent="0">
              <a:buNone/>
            </a:pPr>
            <a:endParaRPr lang="en-US" sz="1800" i="1" dirty="0">
              <a:solidFill>
                <a:srgbClr val="800000"/>
              </a:solidFill>
            </a:endParaRP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Picture 6" descr="fig_0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026"/>
            <a:ext cx="3315878" cy="31813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362" y="6802586"/>
            <a:ext cx="3888432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 arXiv:1109.6833   arXiv:1202.4617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04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QCD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666" y="1618010"/>
            <a:ext cx="7128792" cy="1656184"/>
          </a:xfrm>
        </p:spPr>
        <p:txBody>
          <a:bodyPr/>
          <a:lstStyle/>
          <a:p>
            <a:r>
              <a:rPr lang="en-US" sz="2800" dirty="0" smtClean="0"/>
              <a:t>B jet (and </a:t>
            </a:r>
            <a:r>
              <a:rPr lang="en-US" sz="2800" dirty="0" err="1" smtClean="0"/>
              <a:t>dijet</a:t>
            </a:r>
            <a:r>
              <a:rPr lang="en-US" sz="2800" dirty="0" smtClean="0"/>
              <a:t>) cross sections compared to NLO QCD </a:t>
            </a:r>
          </a:p>
          <a:p>
            <a:pPr marL="71438" indent="0">
              <a:buNone/>
            </a:pPr>
            <a:endParaRPr lang="en-US" sz="1800" i="1" dirty="0">
              <a:solidFill>
                <a:srgbClr val="8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Picture 6" descr="fig_0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026"/>
            <a:ext cx="3315878" cy="3181372"/>
          </a:xfrm>
          <a:prstGeom prst="rect">
            <a:avLst/>
          </a:prstGeom>
        </p:spPr>
      </p:pic>
      <p:pic>
        <p:nvPicPr>
          <p:cNvPr id="10" name="Picture 9" descr="summaryBEtaSpectraP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86" y="3634234"/>
            <a:ext cx="3591530" cy="34455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362" y="6802586"/>
            <a:ext cx="3888432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 arXiv:1109.6833   arXiv:1202.4617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927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QCD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666" y="1618010"/>
            <a:ext cx="7128792" cy="669875"/>
          </a:xfrm>
        </p:spPr>
        <p:txBody>
          <a:bodyPr/>
          <a:lstStyle/>
          <a:p>
            <a:r>
              <a:rPr lang="en-US" sz="2800" dirty="0" smtClean="0"/>
              <a:t>B jet (and </a:t>
            </a:r>
            <a:r>
              <a:rPr lang="en-US" sz="2800" dirty="0" err="1" smtClean="0"/>
              <a:t>dijet</a:t>
            </a:r>
            <a:r>
              <a:rPr lang="en-US" sz="2800" dirty="0" smtClean="0"/>
              <a:t>) cross sections compared to NLO QCD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 descr="fig_0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026"/>
            <a:ext cx="3315878" cy="3181372"/>
          </a:xfrm>
          <a:prstGeom prst="rect">
            <a:avLst/>
          </a:prstGeom>
        </p:spPr>
      </p:pic>
      <p:pic>
        <p:nvPicPr>
          <p:cNvPr id="9" name="Picture 8" descr="fig_05a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33" y="2122066"/>
            <a:ext cx="5213884" cy="5002386"/>
          </a:xfrm>
          <a:prstGeom prst="rect">
            <a:avLst/>
          </a:prstGeom>
        </p:spPr>
      </p:pic>
      <p:pic>
        <p:nvPicPr>
          <p:cNvPr id="10" name="Picture 9" descr="summaryBEtaSpectraP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86" y="3634234"/>
            <a:ext cx="3591530" cy="34455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362" y="6802586"/>
            <a:ext cx="3888432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 arXiv:1109.6833   arXiv:1202.4617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023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QCD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674" y="1834034"/>
            <a:ext cx="2448272" cy="1728192"/>
          </a:xfrm>
        </p:spPr>
        <p:txBody>
          <a:bodyPr/>
          <a:lstStyle/>
          <a:p>
            <a:pPr marL="71438" indent="0">
              <a:buNone/>
            </a:pPr>
            <a:r>
              <a:rPr lang="en-US" sz="2000" dirty="0" smtClean="0"/>
              <a:t>Good agreement with POWHEG, poorer with MC@NLO (seen by both ATLAS &amp; CMS)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36</a:t>
            </a:fld>
            <a:endParaRPr lang="en-US" dirty="0"/>
          </a:p>
        </p:txBody>
      </p:sp>
      <p:pic>
        <p:nvPicPr>
          <p:cNvPr id="7" name="Picture 6" descr="fig_0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026"/>
            <a:ext cx="3315878" cy="3181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33" y="2122066"/>
            <a:ext cx="5213883" cy="5002386"/>
          </a:xfrm>
          <a:prstGeom prst="rect">
            <a:avLst/>
          </a:prstGeom>
        </p:spPr>
      </p:pic>
      <p:pic>
        <p:nvPicPr>
          <p:cNvPr id="10" name="Picture 9" descr="summaryBEtaSpectraP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86" y="3634234"/>
            <a:ext cx="3591530" cy="34455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362" y="6802586"/>
            <a:ext cx="3888432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 arXiv:1109.6833   arXiv:1202.4617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502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as a probe of QCD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1762027"/>
            <a:ext cx="9456637" cy="1008112"/>
          </a:xfrm>
        </p:spPr>
        <p:txBody>
          <a:bodyPr/>
          <a:lstStyle/>
          <a:p>
            <a:r>
              <a:rPr lang="en-US" dirty="0" smtClean="0"/>
              <a:t>Use properties of displaced decay vertices to distinguish light, c and b jets in </a:t>
            </a:r>
            <a:r>
              <a:rPr lang="en-US" dirty="0" err="1" smtClean="0"/>
              <a:t>dijet</a:t>
            </a:r>
            <a:r>
              <a:rPr lang="en-US" dirty="0" smtClean="0"/>
              <a:t> events </a:t>
            </a:r>
          </a:p>
          <a:p>
            <a:pPr marL="71438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Picture 6" descr="fig_10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64" y="2770138"/>
            <a:ext cx="3745349" cy="4075626"/>
          </a:xfrm>
          <a:prstGeom prst="rect">
            <a:avLst/>
          </a:prstGeom>
        </p:spPr>
      </p:pic>
      <p:pic>
        <p:nvPicPr>
          <p:cNvPr id="8" name="Picture 7" descr="fig_10b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16" y="2698130"/>
            <a:ext cx="3736762" cy="4066282"/>
          </a:xfrm>
          <a:prstGeom prst="rect">
            <a:avLst/>
          </a:prstGeom>
        </p:spPr>
      </p:pic>
      <p:pic>
        <p:nvPicPr>
          <p:cNvPr id="9" name="Picture 8" descr="fig_10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98" y="2698130"/>
            <a:ext cx="3935280" cy="4282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362" y="6586562"/>
            <a:ext cx="3888432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 arXiv:1210.0441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1366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762026"/>
            <a:ext cx="10081119" cy="4757737"/>
          </a:xfrm>
        </p:spPr>
        <p:txBody>
          <a:bodyPr/>
          <a:lstStyle/>
          <a:p>
            <a:r>
              <a:rPr lang="en-US" dirty="0" smtClean="0"/>
              <a:t>Final stage of jet structure is “soft” non-</a:t>
            </a:r>
            <a:r>
              <a:rPr lang="en-US" dirty="0" err="1" smtClean="0"/>
              <a:t>perturbative</a:t>
            </a:r>
            <a:r>
              <a:rPr lang="en-US" dirty="0" smtClean="0"/>
              <a:t> QCD. </a:t>
            </a:r>
          </a:p>
          <a:p>
            <a:pPr lvl="1"/>
            <a:r>
              <a:rPr lang="en-US" sz="2400" dirty="0" smtClean="0">
                <a:solidFill>
                  <a:srgbClr val="800000"/>
                </a:solidFill>
              </a:rPr>
              <a:t>Formation of hadrons from gluons, 100 MeV energy scales (</a:t>
            </a:r>
            <a:r>
              <a:rPr lang="en-US" sz="24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baseline="-25000" dirty="0" smtClean="0">
                <a:solidFill>
                  <a:srgbClr val="800000"/>
                </a:solidFill>
              </a:rPr>
              <a:t>QCD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</a:p>
          <a:p>
            <a:r>
              <a:rPr lang="en-US" dirty="0" smtClean="0"/>
              <a:t>Vast phase space between quark-gluon scatter (100’s </a:t>
            </a:r>
            <a:r>
              <a:rPr lang="en-US" dirty="0" err="1" smtClean="0"/>
              <a:t>GeV</a:t>
            </a:r>
            <a:r>
              <a:rPr lang="en-US" dirty="0" smtClean="0"/>
              <a:t>, few </a:t>
            </a:r>
            <a:r>
              <a:rPr lang="en-US" dirty="0" err="1" smtClean="0"/>
              <a:t>TeV</a:t>
            </a:r>
            <a:r>
              <a:rPr lang="en-US" dirty="0" smtClean="0"/>
              <a:t>) and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/>
              <a:t>QCD</a:t>
            </a:r>
          </a:p>
          <a:p>
            <a:r>
              <a:rPr lang="en-US" dirty="0" smtClean="0"/>
              <a:t>Most of jet substructure can be </a:t>
            </a:r>
            <a:r>
              <a:rPr lang="en-US" dirty="0" err="1" smtClean="0"/>
              <a:t>analysed</a:t>
            </a:r>
            <a:r>
              <a:rPr lang="en-US" dirty="0" smtClean="0"/>
              <a:t> </a:t>
            </a:r>
            <a:r>
              <a:rPr lang="en-US" dirty="0" err="1" smtClean="0"/>
              <a:t>perturbatively</a:t>
            </a:r>
            <a:endParaRPr lang="en-US" dirty="0" smtClean="0"/>
          </a:p>
          <a:p>
            <a:r>
              <a:rPr lang="en-US" dirty="0" smtClean="0"/>
              <a:t>EWSB scale (~100 </a:t>
            </a:r>
            <a:r>
              <a:rPr lang="en-US" dirty="0" err="1" smtClean="0"/>
              <a:t>GeV</a:t>
            </a:r>
            <a:r>
              <a:rPr lang="en-US" dirty="0" smtClean="0"/>
              <a:t>) lies in this region</a:t>
            </a:r>
          </a:p>
          <a:p>
            <a:pPr lvl="1"/>
            <a:r>
              <a:rPr lang="en-US" sz="2400" dirty="0" smtClean="0">
                <a:solidFill>
                  <a:srgbClr val="800000"/>
                </a:solidFill>
              </a:rPr>
              <a:t>Jets may contain objects with EW-scale mass (</a:t>
            </a:r>
            <a:r>
              <a:rPr lang="en-US" sz="2400" dirty="0" err="1" smtClean="0">
                <a:solidFill>
                  <a:srgbClr val="800000"/>
                </a:solidFill>
              </a:rPr>
              <a:t>W,Z,H,t</a:t>
            </a:r>
            <a:r>
              <a:rPr lang="en-US" sz="2400" dirty="0" smtClean="0">
                <a:solidFill>
                  <a:srgbClr val="800000"/>
                </a:solidFill>
              </a:rPr>
              <a:t>,?)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4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Tagging and “Grooming” of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394" y="1762026"/>
            <a:ext cx="9129712" cy="4757737"/>
          </a:xfrm>
        </p:spPr>
        <p:txBody>
          <a:bodyPr/>
          <a:lstStyle/>
          <a:p>
            <a:r>
              <a:rPr lang="en-US" sz="2800" dirty="0" smtClean="0"/>
              <a:t>Splitting &amp; filtering: </a:t>
            </a:r>
            <a:r>
              <a:rPr lang="en-US" sz="2800" dirty="0" err="1"/>
              <a:t>U</a:t>
            </a:r>
            <a:r>
              <a:rPr lang="en-US" sz="2800" dirty="0" err="1" smtClean="0"/>
              <a:t>nclustering</a:t>
            </a:r>
            <a:r>
              <a:rPr lang="en-US" sz="2800" dirty="0" smtClean="0"/>
              <a:t> last stages (in </a:t>
            </a:r>
            <a:r>
              <a:rPr lang="en-US" sz="2800" dirty="0"/>
              <a:t>C/</a:t>
            </a:r>
            <a:r>
              <a:rPr lang="en-US" sz="2800" dirty="0" smtClean="0"/>
              <a:t>A algorithm), </a:t>
            </a:r>
            <a:r>
              <a:rPr lang="en-US" sz="2800" dirty="0"/>
              <a:t>throw away softer or more distant </a:t>
            </a:r>
            <a:r>
              <a:rPr lang="en-US" sz="2800" dirty="0" smtClean="0"/>
              <a:t>partner, </a:t>
            </a:r>
            <a:r>
              <a:rPr lang="en-US" sz="2800" dirty="0" err="1" smtClean="0"/>
              <a:t>recluster</a:t>
            </a:r>
            <a:r>
              <a:rPr lang="en-US" sz="2800" dirty="0"/>
              <a:t> </a:t>
            </a:r>
            <a:r>
              <a:rPr lang="en-US" sz="2800" dirty="0" smtClean="0"/>
              <a:t>with smaller R</a:t>
            </a:r>
            <a:endParaRPr lang="en-US" sz="2800" dirty="0"/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JMB, Davison, Rubin, Salam, PRL 100, 242001 (2008)</a:t>
            </a:r>
            <a:r>
              <a:rPr lang="en-US" sz="1800" i="1" dirty="0" smtClean="0">
                <a:solidFill>
                  <a:srgbClr val="800000"/>
                </a:solidFill>
              </a:rPr>
              <a:t>. Kaplan</a:t>
            </a:r>
            <a:r>
              <a:rPr lang="en-US" sz="1800" i="1" dirty="0">
                <a:solidFill>
                  <a:srgbClr val="800000"/>
                </a:solidFill>
              </a:rPr>
              <a:t>, </a:t>
            </a:r>
            <a:r>
              <a:rPr lang="en-US" sz="1800" i="1" dirty="0" err="1">
                <a:solidFill>
                  <a:srgbClr val="800000"/>
                </a:solidFill>
              </a:rPr>
              <a:t>Rehermann</a:t>
            </a:r>
            <a:r>
              <a:rPr lang="en-US" sz="1800" i="1" dirty="0">
                <a:solidFill>
                  <a:srgbClr val="800000"/>
                </a:solidFill>
              </a:rPr>
              <a:t>, Schwartz, </a:t>
            </a:r>
            <a:r>
              <a:rPr lang="en-US" sz="1800" i="1" dirty="0" err="1">
                <a:solidFill>
                  <a:srgbClr val="800000"/>
                </a:solidFill>
              </a:rPr>
              <a:t>Tweedie</a:t>
            </a:r>
            <a:r>
              <a:rPr lang="en-US" sz="1800" i="1" dirty="0">
                <a:solidFill>
                  <a:srgbClr val="800000"/>
                </a:solidFill>
              </a:rPr>
              <a:t>, PRL 101, 142001 (2008)</a:t>
            </a:r>
            <a:r>
              <a:rPr lang="en-US" sz="1800" i="1" dirty="0" smtClean="0">
                <a:solidFill>
                  <a:srgbClr val="800000"/>
                </a:solidFill>
              </a:rPr>
              <a:t>. JMB</a:t>
            </a:r>
            <a:r>
              <a:rPr lang="en-US" sz="1800" i="1" dirty="0">
                <a:solidFill>
                  <a:srgbClr val="800000"/>
                </a:solidFill>
              </a:rPr>
              <a:t>, </a:t>
            </a:r>
            <a:r>
              <a:rPr lang="en-US" sz="1800" i="1" dirty="0" smtClean="0">
                <a:solidFill>
                  <a:srgbClr val="800000"/>
                </a:solidFill>
              </a:rPr>
              <a:t>J Ellis</a:t>
            </a:r>
            <a:r>
              <a:rPr lang="en-US" sz="1800" i="1" dirty="0">
                <a:solidFill>
                  <a:srgbClr val="800000"/>
                </a:solidFill>
              </a:rPr>
              <a:t>, </a:t>
            </a:r>
            <a:r>
              <a:rPr lang="en-US" sz="1800" i="1" dirty="0" err="1">
                <a:solidFill>
                  <a:srgbClr val="800000"/>
                </a:solidFill>
              </a:rPr>
              <a:t>Raklev</a:t>
            </a:r>
            <a:r>
              <a:rPr lang="en-US" sz="1800" i="1" dirty="0">
                <a:solidFill>
                  <a:srgbClr val="800000"/>
                </a:solidFill>
              </a:rPr>
              <a:t>, Salam, PRL 103, 241803 (2009). </a:t>
            </a:r>
          </a:p>
          <a:p>
            <a:r>
              <a:rPr lang="en-US" sz="2800" dirty="0" smtClean="0"/>
              <a:t>Variable </a:t>
            </a:r>
            <a:r>
              <a:rPr lang="en-US" sz="2800" dirty="0"/>
              <a:t>R parameter</a:t>
            </a:r>
          </a:p>
          <a:p>
            <a:pPr lvl="1"/>
            <a:r>
              <a:rPr lang="en-US" sz="1800" i="1" dirty="0" err="1">
                <a:solidFill>
                  <a:srgbClr val="800000"/>
                </a:solidFill>
              </a:rPr>
              <a:t>Krohn</a:t>
            </a:r>
            <a:r>
              <a:rPr lang="en-US" sz="1800" i="1" dirty="0">
                <a:solidFill>
                  <a:srgbClr val="800000"/>
                </a:solidFill>
              </a:rPr>
              <a:t>, </a:t>
            </a:r>
            <a:r>
              <a:rPr lang="en-US" sz="1800" i="1" dirty="0" err="1">
                <a:solidFill>
                  <a:srgbClr val="800000"/>
                </a:solidFill>
              </a:rPr>
              <a:t>Thaler</a:t>
            </a:r>
            <a:r>
              <a:rPr lang="en-US" sz="1800" i="1" dirty="0">
                <a:solidFill>
                  <a:srgbClr val="800000"/>
                </a:solidFill>
              </a:rPr>
              <a:t>, Wang, JHEP 0906:059,2009.</a:t>
            </a:r>
            <a:r>
              <a:rPr lang="en-US" sz="1800" dirty="0">
                <a:solidFill>
                  <a:srgbClr val="800000"/>
                </a:solidFill>
              </a:rPr>
              <a:t>	</a:t>
            </a:r>
          </a:p>
          <a:p>
            <a:r>
              <a:rPr lang="en-US" sz="2800" dirty="0"/>
              <a:t>“Pruning”  or “Trimming”: Remove soft </a:t>
            </a:r>
            <a:r>
              <a:rPr lang="en-US" sz="2800" dirty="0" err="1"/>
              <a:t>splittings</a:t>
            </a:r>
            <a:r>
              <a:rPr lang="en-US" sz="2800" dirty="0"/>
              <a:t> in (re)clustering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S. Ellis, Vermilion, Walsh, PRD 80, 051501 (2009</a:t>
            </a:r>
            <a:r>
              <a:rPr lang="en-US" sz="1800" i="1" dirty="0" smtClean="0">
                <a:solidFill>
                  <a:srgbClr val="800000"/>
                </a:solidFill>
              </a:rPr>
              <a:t>)</a:t>
            </a:r>
            <a:r>
              <a:rPr lang="en-US" sz="1800" dirty="0" smtClean="0">
                <a:solidFill>
                  <a:srgbClr val="800000"/>
                </a:solidFill>
              </a:rPr>
              <a:t>; </a:t>
            </a:r>
            <a:r>
              <a:rPr lang="en-US" sz="1800" i="1" dirty="0" err="1" smtClean="0">
                <a:solidFill>
                  <a:srgbClr val="800000"/>
                </a:solidFill>
              </a:rPr>
              <a:t>Krohn</a:t>
            </a:r>
            <a:r>
              <a:rPr lang="en-US" sz="1800" i="1" dirty="0">
                <a:solidFill>
                  <a:srgbClr val="800000"/>
                </a:solidFill>
              </a:rPr>
              <a:t>, </a:t>
            </a:r>
            <a:r>
              <a:rPr lang="en-US" sz="1800" i="1" dirty="0" err="1">
                <a:solidFill>
                  <a:srgbClr val="800000"/>
                </a:solidFill>
              </a:rPr>
              <a:t>Thaler</a:t>
            </a:r>
            <a:r>
              <a:rPr lang="en-US" sz="1800" i="1" dirty="0">
                <a:solidFill>
                  <a:srgbClr val="800000"/>
                </a:solidFill>
              </a:rPr>
              <a:t>, Wang, arXiv:0912.1342 [</a:t>
            </a:r>
            <a:r>
              <a:rPr lang="en-US" sz="1800" i="1" dirty="0" err="1">
                <a:solidFill>
                  <a:srgbClr val="800000"/>
                </a:solidFill>
              </a:rPr>
              <a:t>hep-ph</a:t>
            </a:r>
            <a:r>
              <a:rPr lang="en-US" sz="1800" i="1" dirty="0">
                <a:solidFill>
                  <a:srgbClr val="800000"/>
                </a:solidFill>
              </a:rPr>
              <a:t>].</a:t>
            </a:r>
            <a:r>
              <a:rPr lang="en-US" sz="1800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6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1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891"/>
            <a:ext cx="10691813" cy="7015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38" y="537891"/>
            <a:ext cx="10225136" cy="864095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No low-hanging fruit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3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Tagging and “Grooming” of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394" y="1762026"/>
            <a:ext cx="9129712" cy="4757737"/>
          </a:xfrm>
        </p:spPr>
        <p:txBody>
          <a:bodyPr/>
          <a:lstStyle/>
          <a:p>
            <a:r>
              <a:rPr lang="en-US" sz="2800" dirty="0" smtClean="0"/>
              <a:t>Distinctive jets shapes (see previous results)</a:t>
            </a:r>
            <a:endParaRPr lang="en-US" sz="2800" dirty="0"/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JMB, Davison, Rubin, Salam, PRL 100, 242001 (2008)</a:t>
            </a:r>
            <a:r>
              <a:rPr lang="en-US" sz="1800" i="1" dirty="0" smtClean="0">
                <a:solidFill>
                  <a:srgbClr val="800000"/>
                </a:solidFill>
              </a:rPr>
              <a:t>. Kaplan</a:t>
            </a:r>
            <a:r>
              <a:rPr lang="en-US" sz="1800" i="1" dirty="0">
                <a:solidFill>
                  <a:srgbClr val="800000"/>
                </a:solidFill>
              </a:rPr>
              <a:t>, </a:t>
            </a:r>
            <a:r>
              <a:rPr lang="en-US" sz="1800" i="1" dirty="0" err="1">
                <a:solidFill>
                  <a:srgbClr val="800000"/>
                </a:solidFill>
              </a:rPr>
              <a:t>Rehermann</a:t>
            </a:r>
            <a:r>
              <a:rPr lang="en-US" sz="1800" i="1" dirty="0">
                <a:solidFill>
                  <a:srgbClr val="800000"/>
                </a:solidFill>
              </a:rPr>
              <a:t>, Schwartz, </a:t>
            </a:r>
            <a:r>
              <a:rPr lang="en-US" sz="1800" i="1" dirty="0" err="1">
                <a:solidFill>
                  <a:srgbClr val="800000"/>
                </a:solidFill>
              </a:rPr>
              <a:t>Tweedie</a:t>
            </a:r>
            <a:r>
              <a:rPr lang="en-US" sz="1800" i="1" dirty="0">
                <a:solidFill>
                  <a:srgbClr val="800000"/>
                </a:solidFill>
              </a:rPr>
              <a:t>, PRL 101, 142001 (2008)</a:t>
            </a:r>
            <a:r>
              <a:rPr lang="en-US" sz="1800" i="1" dirty="0" smtClean="0">
                <a:solidFill>
                  <a:srgbClr val="800000"/>
                </a:solidFill>
              </a:rPr>
              <a:t>. JMB</a:t>
            </a:r>
            <a:r>
              <a:rPr lang="en-US" sz="1800" i="1" dirty="0">
                <a:solidFill>
                  <a:srgbClr val="800000"/>
                </a:solidFill>
              </a:rPr>
              <a:t>, </a:t>
            </a:r>
            <a:r>
              <a:rPr lang="en-US" sz="1800" i="1" dirty="0" smtClean="0">
                <a:solidFill>
                  <a:srgbClr val="800000"/>
                </a:solidFill>
              </a:rPr>
              <a:t>J Ellis</a:t>
            </a:r>
            <a:r>
              <a:rPr lang="en-US" sz="1800" i="1" dirty="0">
                <a:solidFill>
                  <a:srgbClr val="800000"/>
                </a:solidFill>
              </a:rPr>
              <a:t>, </a:t>
            </a:r>
            <a:r>
              <a:rPr lang="en-US" sz="1800" i="1" dirty="0" err="1">
                <a:solidFill>
                  <a:srgbClr val="800000"/>
                </a:solidFill>
              </a:rPr>
              <a:t>Raklev</a:t>
            </a:r>
            <a:r>
              <a:rPr lang="en-US" sz="1800" i="1" dirty="0">
                <a:solidFill>
                  <a:srgbClr val="800000"/>
                </a:solidFill>
              </a:rPr>
              <a:t>, Salam, PRL 103, 241803 (2009). </a:t>
            </a:r>
          </a:p>
          <a:p>
            <a:r>
              <a:rPr lang="en-US" sz="2800" dirty="0" smtClean="0"/>
              <a:t>N-</a:t>
            </a:r>
            <a:r>
              <a:rPr lang="en-US" sz="2800" dirty="0" err="1" smtClean="0"/>
              <a:t>subjettiness</a:t>
            </a:r>
            <a:r>
              <a:rPr lang="en-US" sz="2800" dirty="0" smtClean="0"/>
              <a:t>; evaluate how much a jet’s internal structure resemble N </a:t>
            </a:r>
            <a:r>
              <a:rPr lang="en-US" sz="2800" dirty="0" err="1" smtClean="0"/>
              <a:t>subjets</a:t>
            </a:r>
            <a:r>
              <a:rPr lang="en-US" sz="2800" dirty="0" smtClean="0"/>
              <a:t>.</a:t>
            </a:r>
            <a:endParaRPr lang="en-US" sz="2800" dirty="0"/>
          </a:p>
          <a:p>
            <a:pPr lvl="1"/>
            <a:r>
              <a:rPr lang="en-US" sz="1800" i="1" dirty="0" err="1" smtClean="0">
                <a:solidFill>
                  <a:srgbClr val="800000"/>
                </a:solidFill>
              </a:rPr>
              <a:t>Thaler</a:t>
            </a:r>
            <a:r>
              <a:rPr lang="en-US" sz="1800" i="1" dirty="0" smtClean="0">
                <a:solidFill>
                  <a:srgbClr val="800000"/>
                </a:solidFill>
              </a:rPr>
              <a:t>, Van </a:t>
            </a:r>
            <a:r>
              <a:rPr lang="en-US" sz="1800" i="1" dirty="0" err="1" smtClean="0">
                <a:solidFill>
                  <a:srgbClr val="800000"/>
                </a:solidFill>
              </a:rPr>
              <a:t>Tilberg</a:t>
            </a:r>
            <a:r>
              <a:rPr lang="en-US" sz="1800" i="1" dirty="0" smtClean="0">
                <a:solidFill>
                  <a:srgbClr val="800000"/>
                </a:solidFill>
              </a:rPr>
              <a:t>, </a:t>
            </a:r>
            <a:r>
              <a:rPr lang="en-US" sz="1800" i="1" dirty="0">
                <a:solidFill>
                  <a:srgbClr val="800000"/>
                </a:solidFill>
              </a:rPr>
              <a:t>JHEP 1103 (</a:t>
            </a:r>
            <a:r>
              <a:rPr lang="en-US" sz="1800" i="1" dirty="0" smtClean="0">
                <a:solidFill>
                  <a:srgbClr val="800000"/>
                </a:solidFill>
              </a:rPr>
              <a:t>2011)</a:t>
            </a:r>
            <a:r>
              <a:rPr lang="en-US" sz="1800" i="1" dirty="0">
                <a:solidFill>
                  <a:srgbClr val="800000"/>
                </a:solidFill>
              </a:rPr>
              <a:t>	</a:t>
            </a:r>
          </a:p>
          <a:p>
            <a:r>
              <a:rPr lang="en-US" sz="2800" dirty="0" err="1" smtClean="0"/>
              <a:t>k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splitting scale: look for a scale which is not in a “strongly ordered” sequence</a:t>
            </a:r>
            <a:endParaRPr lang="en-US" sz="2800" dirty="0"/>
          </a:p>
          <a:p>
            <a:pPr lvl="1"/>
            <a:r>
              <a:rPr lang="en-US" sz="1800" i="1" dirty="0" smtClean="0">
                <a:solidFill>
                  <a:srgbClr val="800000"/>
                </a:solidFill>
              </a:rPr>
              <a:t>Seymour, </a:t>
            </a:r>
            <a:r>
              <a:rPr lang="en-US" sz="1800" i="1" dirty="0" err="1" smtClean="0">
                <a:solidFill>
                  <a:srgbClr val="800000"/>
                </a:solidFill>
              </a:rPr>
              <a:t>Z.Phys</a:t>
            </a:r>
            <a:r>
              <a:rPr lang="en-US" sz="1800" i="1" dirty="0">
                <a:solidFill>
                  <a:srgbClr val="800000"/>
                </a:solidFill>
              </a:rPr>
              <a:t>. C62 (1994) 127-138 </a:t>
            </a:r>
            <a:r>
              <a:rPr lang="en-US" sz="1800" i="1" dirty="0" smtClean="0">
                <a:solidFill>
                  <a:srgbClr val="800000"/>
                </a:solidFill>
              </a:rPr>
              <a:t> JMB</a:t>
            </a:r>
            <a:r>
              <a:rPr lang="en-US" sz="1800" i="1" dirty="0">
                <a:solidFill>
                  <a:srgbClr val="800000"/>
                </a:solidFill>
              </a:rPr>
              <a:t>, Cox, Forshaw, PRD 65; 096014 (2002).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2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566737"/>
            <a:ext cx="9998082" cy="995290"/>
          </a:xfrm>
        </p:spPr>
        <p:txBody>
          <a:bodyPr>
            <a:normAutofit/>
          </a:bodyPr>
          <a:lstStyle/>
          <a:p>
            <a:r>
              <a:rPr lang="en-US" dirty="0" smtClean="0"/>
              <a:t> In the Higgs to bb hunt…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184"/>
            <a:ext cx="4989513" cy="4986941"/>
          </a:xfrm>
        </p:spPr>
        <p:txBody>
          <a:bodyPr>
            <a:normAutofit/>
          </a:bodyPr>
          <a:lstStyle/>
          <a:p>
            <a:pPr lvl="1"/>
            <a:endParaRPr lang="en-US" sz="21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DF42-C471-754B-9E70-B2F4DFC2F94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21569" y="1763184"/>
            <a:ext cx="4311103" cy="4986941"/>
          </a:xfrm>
          <a:prstGeom prst="rect">
            <a:avLst/>
          </a:prstGeom>
        </p:spPr>
        <p:txBody>
          <a:bodyPr vert="horz" lIns="104269" tIns="52135" rIns="104269" bIns="52135" rtlCol="0">
            <a:normAutofit/>
          </a:bodyPr>
          <a:lstStyle/>
          <a:p>
            <a:pPr marL="391009" indent="-391009" defTabSz="521345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700" dirty="0">
                <a:solidFill>
                  <a:srgbClr val="000090"/>
                </a:solidFill>
                <a:latin typeface="Helvetica"/>
                <a:cs typeface="Helvetica"/>
              </a:rPr>
              <a:t>Note excellent Z peak for calibration</a:t>
            </a:r>
          </a:p>
          <a:p>
            <a:pPr marL="391009" indent="-391009" defTabSz="521345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~6 </a:t>
            </a:r>
            <a:r>
              <a:rPr lang="en-US" sz="27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; H-&gt;bb measurement</a:t>
            </a:r>
            <a:endParaRPr lang="en-US" sz="27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0" y="1546002"/>
            <a:ext cx="584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9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566737"/>
            <a:ext cx="9998082" cy="99529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/>
              <a:t>In the Higgs to bb hunt…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184"/>
            <a:ext cx="4989513" cy="4986941"/>
          </a:xfrm>
        </p:spPr>
        <p:txBody>
          <a:bodyPr>
            <a:normAutofit/>
          </a:bodyPr>
          <a:lstStyle/>
          <a:p>
            <a:pPr lvl="1"/>
            <a:endParaRPr lang="en-US" sz="21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DF42-C471-754B-9E70-B2F4DFC2F94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21569" y="1763184"/>
            <a:ext cx="4311103" cy="4986941"/>
          </a:xfrm>
          <a:prstGeom prst="rect">
            <a:avLst/>
          </a:prstGeom>
        </p:spPr>
        <p:txBody>
          <a:bodyPr vert="horz" lIns="104269" tIns="52135" rIns="104269" bIns="52135" rtlCol="0">
            <a:normAutofit/>
          </a:bodyPr>
          <a:lstStyle/>
          <a:p>
            <a:pPr marL="391009" indent="-391009" defTabSz="521345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Reasonably </a:t>
            </a:r>
            <a:r>
              <a:rPr lang="en-US" sz="2700" dirty="0">
                <a:solidFill>
                  <a:srgbClr val="000090"/>
                </a:solidFill>
                <a:latin typeface="Helvetica"/>
                <a:cs typeface="Helvetica"/>
              </a:rPr>
              <a:t>good up to about 130 </a:t>
            </a:r>
            <a:r>
              <a:rPr lang="en-US" sz="2700" dirty="0" err="1">
                <a:solidFill>
                  <a:srgbClr val="000090"/>
                </a:solidFill>
                <a:latin typeface="Helvetica"/>
                <a:cs typeface="Helvetica"/>
              </a:rPr>
              <a:t>GeV</a:t>
            </a: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.</a:t>
            </a:r>
          </a:p>
          <a:p>
            <a:pPr marL="391009" indent="-391009" defTabSz="521345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Benefits of “boost” already seen in current results</a:t>
            </a:r>
          </a:p>
          <a:p>
            <a:pPr marL="391009" indent="-391009" defTabSz="521345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But 8 </a:t>
            </a:r>
            <a:r>
              <a:rPr lang="en-US" sz="2700" dirty="0" err="1" smtClean="0">
                <a:solidFill>
                  <a:srgbClr val="000090"/>
                </a:solidFill>
                <a:latin typeface="Helvetica"/>
                <a:cs typeface="Helvetica"/>
              </a:rPr>
              <a:t>TeV</a:t>
            </a: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 and 125 </a:t>
            </a:r>
            <a:r>
              <a:rPr lang="en-US" sz="2700" dirty="0" err="1" smtClean="0">
                <a:solidFill>
                  <a:srgbClr val="000090"/>
                </a:solidFill>
                <a:latin typeface="Helvetica"/>
                <a:cs typeface="Helvetica"/>
              </a:rPr>
              <a:t>GeV</a:t>
            </a: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 not ideal, and benefit of </a:t>
            </a:r>
            <a:r>
              <a:rPr lang="en-US" sz="2700" dirty="0" err="1" smtClean="0">
                <a:solidFill>
                  <a:srgbClr val="000090"/>
                </a:solidFill>
                <a:latin typeface="Helvetica"/>
                <a:cs typeface="Helvetica"/>
              </a:rPr>
              <a:t>subjet</a:t>
            </a: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 analysis not so large</a:t>
            </a:r>
          </a:p>
          <a:p>
            <a:pPr marL="391009" indent="-391009" defTabSz="521345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700" dirty="0" smtClean="0">
                <a:solidFill>
                  <a:srgbClr val="000090"/>
                </a:solidFill>
                <a:latin typeface="Helvetica"/>
                <a:cs typeface="Helvetica"/>
              </a:rPr>
              <a:t>Will be more important at 13 </a:t>
            </a:r>
            <a:r>
              <a:rPr lang="en-US" sz="2700" dirty="0" err="1" smtClean="0">
                <a:solidFill>
                  <a:srgbClr val="000090"/>
                </a:solidFill>
                <a:latin typeface="Helvetica"/>
                <a:cs typeface="Helvetica"/>
              </a:rPr>
              <a:t>TeV</a:t>
            </a:r>
            <a:endParaRPr lang="en-US" sz="2700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pPr defTabSz="521345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sz="2700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391009" indent="-391009" defTabSz="521345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en-US" sz="27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vs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0" y="1546002"/>
            <a:ext cx="56769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8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2" y="627063"/>
            <a:ext cx="9384629" cy="1260475"/>
          </a:xfrm>
        </p:spPr>
        <p:txBody>
          <a:bodyPr/>
          <a:lstStyle/>
          <a:p>
            <a:r>
              <a:rPr lang="en-US" dirty="0" smtClean="0"/>
              <a:t>Do we really understand the QCD?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762027"/>
            <a:ext cx="10081119" cy="720080"/>
          </a:xfrm>
        </p:spPr>
        <p:txBody>
          <a:bodyPr/>
          <a:lstStyle/>
          <a:p>
            <a:r>
              <a:rPr lang="en-US" dirty="0" err="1" smtClean="0"/>
              <a:t>Ungroomed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43</a:t>
            </a:fld>
            <a:endParaRPr lang="en-US" dirty="0"/>
          </a:p>
        </p:txBody>
      </p:sp>
      <p:pic>
        <p:nvPicPr>
          <p:cNvPr id="8" name="Picture 7" descr="unfoldedMeasurementDijets_all_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0" y="2050058"/>
            <a:ext cx="6462176" cy="5218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86066" y="6802586"/>
            <a:ext cx="3024336" cy="61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00" i="1" dirty="0">
                <a:solidFill>
                  <a:srgbClr val="800000"/>
                </a:solidFill>
                <a:latin typeface="Helvetica"/>
                <a:cs typeface="Helvetica"/>
              </a:rPr>
              <a:t>CMS-</a:t>
            </a:r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PAS-SMP</a:t>
            </a:r>
            <a:r>
              <a:rPr lang="en-US" sz="1800" i="1" dirty="0">
                <a:solidFill>
                  <a:srgbClr val="800000"/>
                </a:solidFill>
                <a:latin typeface="Helvetica"/>
                <a:cs typeface="Helvetica"/>
              </a:rPr>
              <a:t>-12-011</a:t>
            </a:r>
            <a:endParaRPr lang="en-US" sz="1800" i="1" dirty="0" smtClean="0">
              <a:solidFill>
                <a:srgbClr val="800000"/>
              </a:solidFill>
              <a:latin typeface="Helvetica"/>
              <a:cs typeface="Helvetica"/>
            </a:endParaRPr>
          </a:p>
          <a:p>
            <a:pPr lvl="1"/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arXiv:1106.5952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892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762027"/>
            <a:ext cx="10081119" cy="720080"/>
          </a:xfrm>
        </p:spPr>
        <p:txBody>
          <a:bodyPr/>
          <a:lstStyle/>
          <a:p>
            <a:r>
              <a:rPr lang="en-US" dirty="0" err="1" smtClean="0"/>
              <a:t>Ungroomed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0" y="2410098"/>
            <a:ext cx="4903835" cy="396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6066" y="6802586"/>
            <a:ext cx="3024336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00" i="1" dirty="0">
                <a:solidFill>
                  <a:srgbClr val="800000"/>
                </a:solidFill>
                <a:latin typeface="Helvetica"/>
                <a:cs typeface="Helvetica"/>
              </a:rPr>
              <a:t>CMS-</a:t>
            </a:r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PAS-SMP</a:t>
            </a:r>
            <a:r>
              <a:rPr lang="en-US" sz="1800" i="1" dirty="0">
                <a:solidFill>
                  <a:srgbClr val="800000"/>
                </a:solidFill>
                <a:latin typeface="Helvetica"/>
                <a:cs typeface="Helvetica"/>
              </a:rPr>
              <a:t>-12-</a:t>
            </a:r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011</a:t>
            </a:r>
          </a:p>
        </p:txBody>
      </p:sp>
    </p:spTree>
    <p:extLst>
      <p:ext uri="{BB962C8B-B14F-4D97-AF65-F5344CB8AC3E}">
        <p14:creationId xmlns:p14="http://schemas.microsoft.com/office/powerpoint/2010/main" val="106630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762027"/>
            <a:ext cx="10081119" cy="720080"/>
          </a:xfrm>
        </p:spPr>
        <p:txBody>
          <a:bodyPr/>
          <a:lstStyle/>
          <a:p>
            <a:r>
              <a:rPr lang="en-US" dirty="0" err="1" smtClean="0"/>
              <a:t>Ungroomed</a:t>
            </a:r>
            <a:r>
              <a:rPr lang="en-US" dirty="0"/>
              <a:t> </a:t>
            </a:r>
            <a:r>
              <a:rPr lang="en-US" dirty="0" smtClean="0"/>
              <a:t>                            Groomed (filtered)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1" y="2410098"/>
            <a:ext cx="4903835" cy="3960000"/>
          </a:xfrm>
          <a:prstGeom prst="rect">
            <a:avLst/>
          </a:prstGeom>
        </p:spPr>
      </p:pic>
      <p:pic>
        <p:nvPicPr>
          <p:cNvPr id="7" name="Picture 6" descr="unfoldedMeasurementDijets_all__Filter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54" y="1906042"/>
            <a:ext cx="6509450" cy="5256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6066" y="6802586"/>
            <a:ext cx="3024336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00" i="1" dirty="0">
                <a:solidFill>
                  <a:srgbClr val="800000"/>
                </a:solidFill>
                <a:latin typeface="Helvetica"/>
                <a:cs typeface="Helvetica"/>
              </a:rPr>
              <a:t>CMS-</a:t>
            </a:r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PAS-SMP</a:t>
            </a:r>
            <a:r>
              <a:rPr lang="en-US" sz="1800" i="1" dirty="0">
                <a:solidFill>
                  <a:srgbClr val="800000"/>
                </a:solidFill>
                <a:latin typeface="Helvetica"/>
                <a:cs typeface="Helvetica"/>
              </a:rPr>
              <a:t>-12-</a:t>
            </a:r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011</a:t>
            </a:r>
          </a:p>
        </p:txBody>
      </p:sp>
    </p:spTree>
    <p:extLst>
      <p:ext uri="{BB962C8B-B14F-4D97-AF65-F5344CB8AC3E}">
        <p14:creationId xmlns:p14="http://schemas.microsoft.com/office/powerpoint/2010/main" val="47640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762027"/>
            <a:ext cx="10081119" cy="720080"/>
          </a:xfrm>
        </p:spPr>
        <p:txBody>
          <a:bodyPr/>
          <a:lstStyle/>
          <a:p>
            <a:r>
              <a:rPr lang="en-US" dirty="0" err="1" smtClean="0"/>
              <a:t>Ungroomed</a:t>
            </a:r>
            <a:r>
              <a:rPr lang="en-US" dirty="0"/>
              <a:t> </a:t>
            </a:r>
            <a:r>
              <a:rPr lang="en-US" dirty="0" smtClean="0"/>
              <a:t>                            Groomed (filtered)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1" y="2410098"/>
            <a:ext cx="4903835" cy="3960000"/>
          </a:xfrm>
          <a:prstGeom prst="rect">
            <a:avLst/>
          </a:prstGeom>
        </p:spPr>
      </p:pic>
      <p:pic>
        <p:nvPicPr>
          <p:cNvPr id="9" name="Picture 8" descr="unfoldedMeasurementDijets_allfrac__Filter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22" y="2410098"/>
            <a:ext cx="4903834" cy="396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86066" y="6802586"/>
            <a:ext cx="3024336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00" i="1" dirty="0">
                <a:solidFill>
                  <a:srgbClr val="800000"/>
                </a:solidFill>
                <a:latin typeface="Helvetica"/>
                <a:cs typeface="Helvetica"/>
              </a:rPr>
              <a:t>CMS-</a:t>
            </a:r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PAS-SMP</a:t>
            </a:r>
            <a:r>
              <a:rPr lang="en-US" sz="1800" i="1" dirty="0">
                <a:solidFill>
                  <a:srgbClr val="800000"/>
                </a:solidFill>
                <a:latin typeface="Helvetica"/>
                <a:cs typeface="Helvetica"/>
              </a:rPr>
              <a:t>-12-</a:t>
            </a:r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011</a:t>
            </a:r>
          </a:p>
        </p:txBody>
      </p:sp>
    </p:spTree>
    <p:extLst>
      <p:ext uri="{BB962C8B-B14F-4D97-AF65-F5344CB8AC3E}">
        <p14:creationId xmlns:p14="http://schemas.microsoft.com/office/powerpoint/2010/main" val="47440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grooming and </a:t>
            </a:r>
            <a:r>
              <a:rPr lang="en-US" dirty="0" err="1" smtClean="0"/>
              <a:t>subjets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47</a:t>
            </a:fld>
            <a:endParaRPr lang="en-US" dirty="0"/>
          </a:p>
        </p:txBody>
      </p:sp>
      <p:pic>
        <p:nvPicPr>
          <p:cNvPr id="7" name="Picture 6" descr="fig_08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8050"/>
            <a:ext cx="5273898" cy="5059966"/>
          </a:xfrm>
          <a:prstGeom prst="rect">
            <a:avLst/>
          </a:prstGeom>
        </p:spPr>
      </p:pic>
      <p:pic>
        <p:nvPicPr>
          <p:cNvPr id="8" name="Picture 7" descr="fig_09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74" y="1906042"/>
            <a:ext cx="5489923" cy="52672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6026" y="7116380"/>
            <a:ext cx="1914895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arXiv:1203.4606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6783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grooming and </a:t>
            </a:r>
            <a:r>
              <a:rPr lang="en-US" dirty="0" err="1" smtClean="0"/>
              <a:t>subjets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85813" y="2100263"/>
            <a:ext cx="9129712" cy="741883"/>
          </a:xfrm>
        </p:spPr>
        <p:txBody>
          <a:bodyPr/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scale, N-</a:t>
            </a:r>
            <a:r>
              <a:rPr lang="en-US" dirty="0" err="1" smtClean="0"/>
              <a:t>subjettiness</a:t>
            </a:r>
            <a:endParaRPr lang="en-US" dirty="0"/>
          </a:p>
        </p:txBody>
      </p:sp>
      <p:pic>
        <p:nvPicPr>
          <p:cNvPr id="8" name="Picture 7" descr="fig_12c-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4" y="2698130"/>
            <a:ext cx="4463359" cy="4282306"/>
          </a:xfrm>
          <a:prstGeom prst="rect">
            <a:avLst/>
          </a:prstGeom>
        </p:spPr>
      </p:pic>
      <p:pic>
        <p:nvPicPr>
          <p:cNvPr id="9" name="Picture 8" descr="fig_14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22" y="2194074"/>
            <a:ext cx="5063779" cy="48583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26026" y="7116380"/>
            <a:ext cx="1914895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smtClean="0">
                <a:solidFill>
                  <a:srgbClr val="800000"/>
                </a:solidFill>
                <a:latin typeface="Helvetica"/>
                <a:cs typeface="Helvetica"/>
              </a:rPr>
              <a:t>arXiv:1203.4606</a:t>
            </a:r>
            <a:endParaRPr lang="en-US" sz="1800" i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614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38" y="609899"/>
            <a:ext cx="4176464" cy="2664296"/>
          </a:xfrm>
        </p:spPr>
        <p:txBody>
          <a:bodyPr/>
          <a:lstStyle/>
          <a:p>
            <a:r>
              <a:rPr lang="en-US" sz="4000" dirty="0" smtClean="0"/>
              <a:t>In use in searches (boosted top, boosted </a:t>
            </a:r>
            <a:r>
              <a:rPr lang="en-US" dirty="0" smtClean="0"/>
              <a:t>W)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49</a:t>
            </a:fld>
            <a:endParaRPr lang="en-US" dirty="0"/>
          </a:p>
        </p:txBody>
      </p:sp>
      <p:pic>
        <p:nvPicPr>
          <p:cNvPr id="8" name="Picture 7" descr="figs_semiLepMass_mWCand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1" t="4577" r="8502" b="36081"/>
          <a:stretch/>
        </p:blipFill>
        <p:spPr>
          <a:xfrm>
            <a:off x="4915982" y="321866"/>
            <a:ext cx="6012988" cy="3960440"/>
          </a:xfrm>
          <a:prstGeom prst="rect">
            <a:avLst/>
          </a:prstGeom>
        </p:spPr>
      </p:pic>
      <p:pic>
        <p:nvPicPr>
          <p:cNvPr id="9" name="Picture 8" descr="figs_semiLepMass_mTopCand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5548" r="7717" b="39492"/>
          <a:stretch/>
        </p:blipFill>
        <p:spPr>
          <a:xfrm>
            <a:off x="0" y="3130178"/>
            <a:ext cx="6192688" cy="395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627063"/>
            <a:ext cx="9129712" cy="846931"/>
          </a:xfrm>
        </p:spPr>
        <p:txBody>
          <a:bodyPr/>
          <a:lstStyle/>
          <a:p>
            <a:r>
              <a:rPr lang="en-US" sz="4000" dirty="0" smtClean="0"/>
              <a:t>Looking for bumps…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 descr="fig_0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66" y="1546002"/>
            <a:ext cx="5317058" cy="5101375"/>
          </a:xfrm>
          <a:prstGeom prst="rect">
            <a:avLst/>
          </a:prstGeom>
        </p:spPr>
      </p:pic>
      <p:pic>
        <p:nvPicPr>
          <p:cNvPr id="8" name="Picture 7" descr="DefaultFitAndPull_noSt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994"/>
            <a:ext cx="5100075" cy="48929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77354" y="6442546"/>
            <a:ext cx="9129712" cy="6124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+mj-lt"/>
                <a:ea typeface="+mj-ea"/>
                <a:cs typeface="+mj-cs"/>
              </a:defRPr>
            </a:lvl1pPr>
            <a:lvl2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2pPr>
            <a:lvl3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3pPr>
            <a:lvl4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4pPr>
            <a:lvl5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5pPr>
            <a:lvl6pPr marL="1536700" indent="-358775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6pPr>
            <a:lvl7pPr marL="1993900" indent="-358775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7pPr>
            <a:lvl8pPr marL="2451100" indent="-358775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8pPr>
            <a:lvl9pPr marL="2908300" indent="-358775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sz="4000" dirty="0" smtClean="0"/>
              <a:t>… didn’t work so far (except for one!)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1134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354" y="627063"/>
            <a:ext cx="10009112" cy="1260475"/>
          </a:xfrm>
        </p:spPr>
        <p:txBody>
          <a:bodyPr/>
          <a:lstStyle/>
          <a:p>
            <a:r>
              <a:rPr lang="en-US" dirty="0" smtClean="0"/>
              <a:t>And finally… what do we actually measure?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Difference between “efficiency corrections” or “unfolding”, and “acceptance corrections”.</a:t>
            </a:r>
          </a:p>
          <a:p>
            <a:pPr lvl="1"/>
            <a:r>
              <a:rPr lang="en-US" dirty="0" smtClean="0"/>
              <a:t>The first two generally mean correction for detector effects which no one but the experimentalists can do.</a:t>
            </a:r>
          </a:p>
          <a:p>
            <a:pPr lvl="1"/>
            <a:r>
              <a:rPr lang="en-US" dirty="0" smtClean="0"/>
              <a:t>The third means extrapolating into kinematic regions which have not been measured at all</a:t>
            </a:r>
            <a:endParaRPr lang="en-US" dirty="0"/>
          </a:p>
          <a:p>
            <a:r>
              <a:rPr lang="en-US" dirty="0" smtClean="0"/>
              <a:t>Beware of the third, especially as we go to higher energies…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51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9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61" b="33141"/>
          <a:stretch/>
        </p:blipFill>
        <p:spPr>
          <a:xfrm>
            <a:off x="0" y="0"/>
            <a:ext cx="3296544" cy="5377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338" y="5578450"/>
            <a:ext cx="2880320" cy="55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Unfold</a:t>
            </a:r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7405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52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61" b="33141"/>
          <a:stretch/>
        </p:blipFill>
        <p:spPr>
          <a:xfrm>
            <a:off x="0" y="0"/>
            <a:ext cx="3296544" cy="5377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338" y="5578450"/>
            <a:ext cx="2880320" cy="1014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Increase acceptance</a:t>
            </a:r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76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53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661325" cy="8043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9922" y="1113954"/>
            <a:ext cx="2880320" cy="1014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Increase acceptance</a:t>
            </a:r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884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54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661325" cy="8043300"/>
          </a:xfrm>
          <a:prstGeom prst="rect">
            <a:avLst/>
          </a:prstGeom>
        </p:spPr>
      </p:pic>
      <p:pic>
        <p:nvPicPr>
          <p:cNvPr id="8" name="Picture 7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8"/>
          <a:stretch/>
        </p:blipFill>
        <p:spPr>
          <a:xfrm>
            <a:off x="0" y="0"/>
            <a:ext cx="10724400" cy="2337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5946" y="4210298"/>
            <a:ext cx="2880320" cy="55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Extrapolate</a:t>
            </a:r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33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55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661325" cy="8043300"/>
          </a:xfrm>
          <a:prstGeom prst="rect">
            <a:avLst/>
          </a:prstGeom>
        </p:spPr>
      </p:pic>
      <p:pic>
        <p:nvPicPr>
          <p:cNvPr id="8" name="Picture 7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8"/>
          <a:stretch/>
        </p:blipFill>
        <p:spPr>
          <a:xfrm>
            <a:off x="0" y="0"/>
            <a:ext cx="10724400" cy="2337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5946" y="4210298"/>
            <a:ext cx="2880320" cy="55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Extrapolate</a:t>
            </a:r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9"/>
          <a:stretch/>
        </p:blipFill>
        <p:spPr>
          <a:xfrm>
            <a:off x="8268380" y="0"/>
            <a:ext cx="2456020" cy="8043300"/>
          </a:xfrm>
          <a:prstGeom prst="rect">
            <a:avLst/>
          </a:prstGeom>
        </p:spPr>
      </p:pic>
      <p:pic>
        <p:nvPicPr>
          <p:cNvPr id="11" name="Picture 10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9" t="30600"/>
          <a:stretch/>
        </p:blipFill>
        <p:spPr>
          <a:xfrm>
            <a:off x="5849962" y="2266082"/>
            <a:ext cx="2456020" cy="5582057"/>
          </a:xfrm>
          <a:prstGeom prst="rect">
            <a:avLst/>
          </a:prstGeom>
        </p:spPr>
      </p:pic>
      <p:pic>
        <p:nvPicPr>
          <p:cNvPr id="12" name="Picture 11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9" t="29062"/>
          <a:stretch/>
        </p:blipFill>
        <p:spPr>
          <a:xfrm>
            <a:off x="3617714" y="2266082"/>
            <a:ext cx="2456020" cy="57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3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56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661325" cy="8043300"/>
          </a:xfrm>
          <a:prstGeom prst="rect">
            <a:avLst/>
          </a:prstGeom>
        </p:spPr>
      </p:pic>
      <p:pic>
        <p:nvPicPr>
          <p:cNvPr id="8" name="Picture 7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8"/>
          <a:stretch/>
        </p:blipFill>
        <p:spPr>
          <a:xfrm>
            <a:off x="0" y="0"/>
            <a:ext cx="10724400" cy="2337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5946" y="4210298"/>
            <a:ext cx="2880320" cy="1014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But how reliably?</a:t>
            </a:r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76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57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24400" cy="80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5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354" y="627063"/>
            <a:ext cx="10009112" cy="1260475"/>
          </a:xfrm>
        </p:spPr>
        <p:txBody>
          <a:bodyPr/>
          <a:lstStyle/>
          <a:p>
            <a:r>
              <a:rPr lang="en-US" dirty="0" smtClean="0"/>
              <a:t>And finally… what do we actually measure?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Defining a region in which acceptance is ~100%,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59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9109"/>
                    </a14:imgEffect>
                    <a14:imgEffect>
                      <a14:saturation sat="99000"/>
                    </a14:imgEffect>
                    <a14:imgEffect>
                      <a14:brightnessContrast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24400" cy="80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451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890"/>
            <a:ext cx="10691813" cy="7018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physics at hadron colliders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60</a:t>
            </a:fld>
            <a:endParaRPr lang="en-US" dirty="0"/>
          </a:p>
        </p:txBody>
      </p:sp>
      <p:pic>
        <p:nvPicPr>
          <p:cNvPr id="7" name="Picture 6" descr="IMG9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24400" cy="80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</a:t>
            </a:r>
            <a:r>
              <a:rPr lang="en-US" dirty="0" smtClean="0"/>
              <a:t>… WW cross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ATLAS WW cross section (to e,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), 7 </a:t>
            </a:r>
            <a:r>
              <a:rPr lang="en-US" dirty="0" err="1" smtClean="0"/>
              <a:t>TeV</a:t>
            </a:r>
            <a:endParaRPr lang="en-US" dirty="0"/>
          </a:p>
          <a:p>
            <a:pPr lvl="1"/>
            <a:r>
              <a:rPr lang="en-US" dirty="0" smtClean="0"/>
              <a:t>efficiency/detector corrections to obtain </a:t>
            </a:r>
            <a:r>
              <a:rPr lang="en-US" dirty="0" err="1" smtClean="0"/>
              <a:t>fiducial</a:t>
            </a:r>
            <a:r>
              <a:rPr lang="en-US" dirty="0" smtClean="0"/>
              <a:t> cross section, 0.4-0.7</a:t>
            </a:r>
          </a:p>
          <a:p>
            <a:pPr lvl="1"/>
            <a:r>
              <a:rPr lang="en-US" dirty="0" smtClean="0"/>
              <a:t>acceptance (phase space) , 0.07-0.16</a:t>
            </a:r>
          </a:p>
          <a:p>
            <a:r>
              <a:rPr lang="en-US" dirty="0" smtClean="0"/>
              <a:t>That missing 90% is stuff we </a:t>
            </a:r>
            <a:r>
              <a:rPr lang="en-US" i="1" dirty="0" smtClean="0"/>
              <a:t>don’t measure</a:t>
            </a:r>
          </a:p>
          <a:p>
            <a:r>
              <a:rPr lang="en-US" dirty="0" smtClean="0"/>
              <a:t>The efficiency/detector efficiency won’t change much at 13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The acceptance may well drop further</a:t>
            </a:r>
          </a:p>
          <a:p>
            <a:r>
              <a:rPr lang="en-US" dirty="0" smtClean="0"/>
              <a:t>Garbage in, garbage out.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0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example… </a:t>
            </a:r>
            <a:r>
              <a:rPr lang="en-US" dirty="0"/>
              <a:t>Top cross section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38" y="1762027"/>
            <a:ext cx="10297143" cy="5095974"/>
          </a:xfrm>
        </p:spPr>
        <p:txBody>
          <a:bodyPr/>
          <a:lstStyle/>
          <a:p>
            <a:r>
              <a:rPr lang="en-US" dirty="0" smtClean="0"/>
              <a:t>Current measurements extrapolate to 4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, 4 </a:t>
            </a:r>
            <a:r>
              <a:rPr lang="en-US" dirty="0" err="1" smtClean="0"/>
              <a:t>TeV</a:t>
            </a:r>
            <a:r>
              <a:rPr lang="en-US" dirty="0" smtClean="0"/>
              <a:t>&gt;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/>
              <a:t>&gt;</a:t>
            </a:r>
            <a:r>
              <a:rPr lang="en-US" dirty="0" smtClean="0"/>
              <a:t>0</a:t>
            </a:r>
          </a:p>
          <a:p>
            <a:r>
              <a:rPr lang="en-US" dirty="0" smtClean="0"/>
              <a:t>Often not even possible to extract the acceptance from the papers (convoluted with efficiencies and migrations)</a:t>
            </a:r>
          </a:p>
          <a:p>
            <a:r>
              <a:rPr lang="en-US" dirty="0" smtClean="0"/>
              <a:t>Means for some, non-trivially-different, regions of phase space, we are just buying the theory</a:t>
            </a:r>
          </a:p>
          <a:p>
            <a:r>
              <a:rPr lang="en-US" dirty="0" smtClean="0"/>
              <a:t>Will be even more of a problem at higher beam energies.</a:t>
            </a:r>
          </a:p>
          <a:p>
            <a:r>
              <a:rPr lang="en-US" dirty="0"/>
              <a:t>(see LHC Top Working group discussions, e.g. talk by Will Bell, 19/7/2012 )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5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example…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38" y="1762027"/>
            <a:ext cx="10297143" cy="5095974"/>
          </a:xfrm>
        </p:spPr>
        <p:txBody>
          <a:bodyPr/>
          <a:lstStyle/>
          <a:p>
            <a:r>
              <a:rPr lang="en-US" dirty="0" smtClean="0"/>
              <a:t>As we continue extracting properties, being clear what we actually measure becomes </a:t>
            </a:r>
            <a:r>
              <a:rPr lang="en-US" dirty="0" err="1" smtClean="0"/>
              <a:t>increaingly</a:t>
            </a:r>
            <a:r>
              <a:rPr lang="en-US" dirty="0" smtClean="0"/>
              <a:t> important</a:t>
            </a:r>
          </a:p>
          <a:p>
            <a:r>
              <a:rPr lang="en-US" dirty="0" err="1" smtClean="0"/>
              <a:t>Fiducial</a:t>
            </a:r>
            <a:r>
              <a:rPr lang="en-US" dirty="0" smtClean="0"/>
              <a:t> “Higgs” cross sections…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2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64</a:t>
            </a:fld>
            <a:endParaRPr lang="en-US" dirty="0"/>
          </a:p>
        </p:txBody>
      </p:sp>
      <p:pic>
        <p:nvPicPr>
          <p:cNvPr id="7" name="Picture 6" descr="summaryPlotICHEP2012-v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34" y="899480"/>
            <a:ext cx="8856984" cy="59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74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762026"/>
            <a:ext cx="10081119" cy="4469705"/>
          </a:xfrm>
        </p:spPr>
        <p:txBody>
          <a:bodyPr/>
          <a:lstStyle/>
          <a:p>
            <a:r>
              <a:rPr lang="en-US" dirty="0" smtClean="0"/>
              <a:t>We have done much precision surveying at 7/8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Soft QCD (not covered here) including diffraction</a:t>
            </a:r>
          </a:p>
          <a:p>
            <a:pPr lvl="1"/>
            <a:r>
              <a:rPr lang="en-US" dirty="0" smtClean="0"/>
              <a:t>Hard QCD, Photons, Jets, vector bosons, top..</a:t>
            </a:r>
          </a:p>
          <a:p>
            <a:pPr lvl="1"/>
            <a:r>
              <a:rPr lang="en-US" dirty="0" err="1" smtClean="0"/>
              <a:t>Dibosons</a:t>
            </a:r>
            <a:endParaRPr lang="en-US" dirty="0" smtClean="0"/>
          </a:p>
          <a:p>
            <a:r>
              <a:rPr lang="en-US" dirty="0" smtClean="0"/>
              <a:t>Understanding the SM above the EWSB scale</a:t>
            </a:r>
          </a:p>
          <a:p>
            <a:pPr lvl="1"/>
            <a:r>
              <a:rPr lang="en-US" dirty="0" smtClean="0"/>
              <a:t>Extracting info on PDFs, TGCs</a:t>
            </a:r>
          </a:p>
          <a:p>
            <a:pPr lvl="1"/>
            <a:r>
              <a:rPr lang="en-US" dirty="0" smtClean="0"/>
              <a:t>Latest (NLO/matched </a:t>
            </a:r>
            <a:r>
              <a:rPr lang="en-US" dirty="0" err="1" smtClean="0"/>
              <a:t>etc</a:t>
            </a:r>
            <a:r>
              <a:rPr lang="en-US" dirty="0" smtClean="0"/>
              <a:t>) calculation/simulations are in general required, and do quite well.</a:t>
            </a:r>
          </a:p>
          <a:p>
            <a:r>
              <a:rPr lang="en-US" dirty="0" smtClean="0"/>
              <a:t>Higgs discovery potentially extends the region of validity of the SM a </a:t>
            </a:r>
            <a:r>
              <a:rPr lang="en-US" i="1" dirty="0" smtClean="0"/>
              <a:t>long</a:t>
            </a:r>
            <a:r>
              <a:rPr lang="en-US" dirty="0" smtClean="0"/>
              <a:t> 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3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prospects…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1906042"/>
            <a:ext cx="10081119" cy="4469705"/>
          </a:xfrm>
        </p:spPr>
        <p:txBody>
          <a:bodyPr/>
          <a:lstStyle/>
          <a:p>
            <a:r>
              <a:rPr lang="en-US" dirty="0" smtClean="0"/>
              <a:t>In the next run we will get significant new areas to explore</a:t>
            </a:r>
          </a:p>
          <a:p>
            <a:pPr lvl="1"/>
            <a:r>
              <a:rPr lang="en-US" dirty="0" smtClean="0"/>
              <a:t>There </a:t>
            </a:r>
            <a:r>
              <a:rPr lang="en-US" dirty="0"/>
              <a:t>is no guarantee of obvious new </a:t>
            </a:r>
            <a:r>
              <a:rPr lang="en-US" dirty="0" smtClean="0"/>
              <a:t>states</a:t>
            </a:r>
          </a:p>
          <a:p>
            <a:pPr lvl="1"/>
            <a:r>
              <a:rPr lang="en-US" dirty="0" smtClean="0"/>
              <a:t>We may be lucky</a:t>
            </a:r>
          </a:p>
          <a:p>
            <a:r>
              <a:rPr lang="en-US" dirty="0" smtClean="0"/>
              <a:t>But we have to do the survey properly; does the Standard Model really work above the electroweak symmetry breaking scale?</a:t>
            </a:r>
          </a:p>
          <a:p>
            <a:pPr lvl="1"/>
            <a:r>
              <a:rPr lang="en-US" dirty="0" smtClean="0"/>
              <a:t>What exactly do we measure?</a:t>
            </a:r>
          </a:p>
          <a:p>
            <a:pPr lvl="1"/>
            <a:r>
              <a:rPr lang="en-US" dirty="0" smtClean="0"/>
              <a:t>(Final states, including irreducible backgrounds?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6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627063"/>
            <a:ext cx="9129712" cy="3583235"/>
          </a:xfrm>
        </p:spPr>
        <p:txBody>
          <a:bodyPr/>
          <a:lstStyle/>
          <a:p>
            <a:r>
              <a:rPr lang="en-US" dirty="0" smtClean="0"/>
              <a:t>End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451.jpg"/>
          <p:cNvPicPr>
            <a:picLocks noChangeAspect="1"/>
          </p:cNvPicPr>
          <p:nvPr/>
        </p:nvPicPr>
        <p:blipFill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890"/>
            <a:ext cx="10691813" cy="7018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physics at hadron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energy hadron colliders are “quark/gluon” colliders</a:t>
            </a:r>
          </a:p>
          <a:p>
            <a:r>
              <a:rPr lang="en-US" dirty="0" smtClean="0"/>
              <a:t>Highest cross-section hard-scattering process is gluon exchange, leading to high transverse momentum quarks or gluons</a:t>
            </a:r>
          </a:p>
          <a:p>
            <a:r>
              <a:rPr lang="en-US" dirty="0" smtClean="0"/>
              <a:t>First probe of physics at the kinematical/statistical limit</a:t>
            </a:r>
          </a:p>
          <a:p>
            <a:pPr marL="71438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at the highest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2100263"/>
            <a:ext cx="4032447" cy="4757737"/>
          </a:xfrm>
        </p:spPr>
        <p:txBody>
          <a:bodyPr/>
          <a:lstStyle/>
          <a:p>
            <a:r>
              <a:rPr lang="en-US" dirty="0" smtClean="0"/>
              <a:t>And measure stuff</a:t>
            </a:r>
            <a:endParaRPr lang="en-US" dirty="0"/>
          </a:p>
          <a:p>
            <a:r>
              <a:rPr lang="en-US" dirty="0" smtClean="0"/>
              <a:t>Highest transverse momentum jets; at the </a:t>
            </a:r>
            <a:r>
              <a:rPr lang="en-US" dirty="0" err="1" smtClean="0"/>
              <a:t>TeV</a:t>
            </a:r>
            <a:r>
              <a:rPr lang="en-US" dirty="0" smtClean="0"/>
              <a:t> scale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arXiv:1009.5908 (</a:t>
            </a:r>
            <a:r>
              <a:rPr lang="en-US" sz="1800" i="1" dirty="0" smtClean="0">
                <a:solidFill>
                  <a:srgbClr val="800000"/>
                </a:solidFill>
              </a:rPr>
              <a:t>EPJC),arXiv</a:t>
            </a:r>
            <a:r>
              <a:rPr lang="en-US" sz="1800" i="1" dirty="0">
                <a:solidFill>
                  <a:srgbClr val="800000"/>
                </a:solidFill>
              </a:rPr>
              <a:t>:</a:t>
            </a:r>
            <a:r>
              <a:rPr lang="en-US" sz="1800" i="1" dirty="0" smtClean="0">
                <a:solidFill>
                  <a:srgbClr val="800000"/>
                </a:solidFill>
              </a:rPr>
              <a:t>1112.6297</a:t>
            </a:r>
            <a:r>
              <a:rPr lang="en-US" sz="1800" i="1" dirty="0">
                <a:solidFill>
                  <a:srgbClr val="800000"/>
                </a:solidFill>
              </a:rPr>
              <a:t> </a:t>
            </a:r>
            <a:r>
              <a:rPr lang="en-US" sz="1800" i="1" dirty="0" smtClean="0">
                <a:solidFill>
                  <a:srgbClr val="800000"/>
                </a:solidFill>
              </a:rPr>
              <a:t>(PRD)</a:t>
            </a:r>
            <a:endParaRPr lang="en-US" dirty="0"/>
          </a:p>
          <a:p>
            <a:pPr lvl="1"/>
            <a:endParaRPr lang="en-US" sz="1800" i="1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 descr="fig_10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5" y="1321680"/>
            <a:ext cx="6264696" cy="60105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8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at the highest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46" y="2100263"/>
            <a:ext cx="4032447" cy="4757737"/>
          </a:xfrm>
        </p:spPr>
        <p:txBody>
          <a:bodyPr/>
          <a:lstStyle/>
          <a:p>
            <a:r>
              <a:rPr lang="en-US" dirty="0" smtClean="0"/>
              <a:t>Highest transverse momentum jets; at the </a:t>
            </a:r>
            <a:r>
              <a:rPr lang="en-US" dirty="0" err="1" smtClean="0"/>
              <a:t>TeV</a:t>
            </a:r>
            <a:r>
              <a:rPr lang="en-US" dirty="0" smtClean="0"/>
              <a:t> scale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arXiv:1009.5908 (</a:t>
            </a:r>
            <a:r>
              <a:rPr lang="en-US" sz="1800" i="1" dirty="0" smtClean="0">
                <a:solidFill>
                  <a:srgbClr val="800000"/>
                </a:solidFill>
              </a:rPr>
              <a:t>EPJC),arXiv</a:t>
            </a:r>
            <a:r>
              <a:rPr lang="en-US" sz="1800" i="1" dirty="0">
                <a:solidFill>
                  <a:srgbClr val="800000"/>
                </a:solidFill>
              </a:rPr>
              <a:t>:</a:t>
            </a:r>
            <a:r>
              <a:rPr lang="en-US" sz="1800" i="1" dirty="0" smtClean="0">
                <a:solidFill>
                  <a:srgbClr val="800000"/>
                </a:solidFill>
              </a:rPr>
              <a:t>1112.6297</a:t>
            </a:r>
            <a:r>
              <a:rPr lang="en-US" sz="1800" i="1" dirty="0">
                <a:solidFill>
                  <a:srgbClr val="800000"/>
                </a:solidFill>
              </a:rPr>
              <a:t> </a:t>
            </a:r>
            <a:r>
              <a:rPr lang="en-US" sz="1800" i="1" dirty="0" smtClean="0">
                <a:solidFill>
                  <a:srgbClr val="800000"/>
                </a:solidFill>
              </a:rPr>
              <a:t>(PRD)</a:t>
            </a:r>
          </a:p>
          <a:p>
            <a:pPr lvl="1"/>
            <a:r>
              <a:rPr lang="en-US" sz="1800" i="1" dirty="0">
                <a:solidFill>
                  <a:srgbClr val="800000"/>
                </a:solidFill>
              </a:rPr>
              <a:t>arXiv:</a:t>
            </a:r>
            <a:r>
              <a:rPr lang="en-US" sz="1800" i="1" dirty="0" smtClean="0">
                <a:solidFill>
                  <a:srgbClr val="800000"/>
                </a:solidFill>
              </a:rPr>
              <a:t>1106.0208 (PRL)</a:t>
            </a:r>
          </a:p>
          <a:p>
            <a:pPr lvl="1"/>
            <a:endParaRPr lang="en-US" sz="1800" i="1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92" y="1704781"/>
            <a:ext cx="8280921" cy="585171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1/1/2013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Jon Butterworth, UCL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DC72-80A3-7A4B-88BB-CC53614DB4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0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;Times"/>
        <a:ea typeface="Bitstream Vera Sans"/>
        <a:cs typeface="Bitstream Vera Sans"/>
      </a:majorFont>
      <a:minorFont>
        <a:latin typeface="Times New Roman;Times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15348</TotalTime>
  <Words>2747</Words>
  <Application>Microsoft Macintosh PowerPoint</Application>
  <PresentationFormat>Custom</PresentationFormat>
  <Paragraphs>447</Paragraphs>
  <Slides>67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Office Theme</vt:lpstr>
      <vt:lpstr>Custom Design</vt:lpstr>
      <vt:lpstr>Standard Model physics at the LHC</vt:lpstr>
      <vt:lpstr>The LHC gave us a new landscape to explore…</vt:lpstr>
      <vt:lpstr>A new landscape…</vt:lpstr>
      <vt:lpstr>No low-hanging fruit</vt:lpstr>
      <vt:lpstr>Looking for bumps…</vt:lpstr>
      <vt:lpstr>Jet physics at hadron colliders</vt:lpstr>
      <vt:lpstr>Jet physics at hadron colliders</vt:lpstr>
      <vt:lpstr>Jets at the highest scales</vt:lpstr>
      <vt:lpstr>Jets at the highest scales</vt:lpstr>
      <vt:lpstr>Jets at the highest scales</vt:lpstr>
      <vt:lpstr>Jets at the highest scales</vt:lpstr>
      <vt:lpstr>Jets at the highest scales</vt:lpstr>
      <vt:lpstr>Jets at the highest scales</vt:lpstr>
      <vt:lpstr>Jets at the highest scales</vt:lpstr>
      <vt:lpstr>Jets as a probe of the proton</vt:lpstr>
      <vt:lpstr>Jets as a probe of the proton</vt:lpstr>
      <vt:lpstr>Jets as a probe of the proton</vt:lpstr>
      <vt:lpstr>Jets as a probe of the proton</vt:lpstr>
      <vt:lpstr>Jets as a probe of the proton</vt:lpstr>
      <vt:lpstr>Photons</vt:lpstr>
      <vt:lpstr>Photons</vt:lpstr>
      <vt:lpstr>Bosons and jets</vt:lpstr>
      <vt:lpstr>Bosons and jets</vt:lpstr>
      <vt:lpstr>Dibosons</vt:lpstr>
      <vt:lpstr>Dibosons</vt:lpstr>
      <vt:lpstr>Vector boson fusion/scattering?</vt:lpstr>
      <vt:lpstr>Dijets with veto</vt:lpstr>
      <vt:lpstr>Dijets with veto</vt:lpstr>
      <vt:lpstr>Dijets with veto</vt:lpstr>
      <vt:lpstr>Forward/forward vs central/forward dijets</vt:lpstr>
      <vt:lpstr>Forward/central vs central/central dijets</vt:lpstr>
      <vt:lpstr>Jets as a probe of QCD dynamics</vt:lpstr>
      <vt:lpstr>Jets as a probe of QCD dynamics</vt:lpstr>
      <vt:lpstr>Jets as a probe of QCD dynamics</vt:lpstr>
      <vt:lpstr>Jets as a probe of QCD dynamics</vt:lpstr>
      <vt:lpstr>Jets as a probe of QCD dynamics</vt:lpstr>
      <vt:lpstr>Jets as a probe of QCD dynamics</vt:lpstr>
      <vt:lpstr>Jet properties</vt:lpstr>
      <vt:lpstr>Tagging and “Grooming” of jets</vt:lpstr>
      <vt:lpstr>Tagging and “Grooming” of jets</vt:lpstr>
      <vt:lpstr> In the Higgs to bb hunt…</vt:lpstr>
      <vt:lpstr> In the Higgs to bb hunt…</vt:lpstr>
      <vt:lpstr>Do we really understand the QCD?</vt:lpstr>
      <vt:lpstr>Jet mass</vt:lpstr>
      <vt:lpstr>Jet mass</vt:lpstr>
      <vt:lpstr>Jet mass</vt:lpstr>
      <vt:lpstr>Jet grooming and subjets</vt:lpstr>
      <vt:lpstr>Jet grooming and subjets</vt:lpstr>
      <vt:lpstr>In use in searches (boosted top, boosted W)</vt:lpstr>
      <vt:lpstr>And finally… what do we actually measure?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finally… what do we actually measure?</vt:lpstr>
      <vt:lpstr>PowerPoint Presentation</vt:lpstr>
      <vt:lpstr>PowerPoint Presentation</vt:lpstr>
      <vt:lpstr>For example… WW cross section</vt:lpstr>
      <vt:lpstr>For example… Top cross section </vt:lpstr>
      <vt:lpstr>For example… Higgs</vt:lpstr>
      <vt:lpstr>PowerPoint Presentation</vt:lpstr>
      <vt:lpstr>Summary and Conclusions </vt:lpstr>
      <vt:lpstr>Future prospects…</vt:lpstr>
      <vt:lpstr>End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ATLAS, and some of what we want to do with it </dc:title>
  <dc:creator>Jon Butterworth</dc:creator>
  <cp:lastModifiedBy>Jonathan Butterworth</cp:lastModifiedBy>
  <cp:revision>249</cp:revision>
  <dcterms:created xsi:type="dcterms:W3CDTF">2011-10-06T17:04:05Z</dcterms:created>
  <dcterms:modified xsi:type="dcterms:W3CDTF">2013-01-11T14:59:20Z</dcterms:modified>
</cp:coreProperties>
</file>